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  <Override PartName="/ppt/charts/style17.xml" ContentType="application/vnd.ms-office.chartstyle+xml"/>
  <Override PartName="/ppt/charts/colors17.xml" ContentType="application/vnd.ms-office.chartcolorstyle+xml"/>
  <Override PartName="/ppt/charts/style18.xml" ContentType="application/vnd.ms-office.chartstyle+xml"/>
  <Override PartName="/ppt/charts/colors18.xml" ContentType="application/vnd.ms-office.chartcolorstyle+xml"/>
  <Override PartName="/ppt/charts/style19.xml" ContentType="application/vnd.ms-office.chartstyle+xml"/>
  <Override PartName="/ppt/charts/colors19.xml" ContentType="application/vnd.ms-office.chartcolorstyle+xml"/>
  <Override PartName="/ppt/charts/style20.xml" ContentType="application/vnd.ms-office.chartstyle+xml"/>
  <Override PartName="/ppt/charts/colors20.xml" ContentType="application/vnd.ms-office.chartcolorstyle+xml"/>
  <Override PartName="/ppt/charts/style21.xml" ContentType="application/vnd.ms-office.chartstyle+xml"/>
  <Override PartName="/ppt/charts/colors21.xml" ContentType="application/vnd.ms-office.chartcolorstyle+xml"/>
  <Override PartName="/ppt/charts/style22.xml" ContentType="application/vnd.ms-office.chartstyle+xml"/>
  <Override PartName="/ppt/charts/colors22.xml" ContentType="application/vnd.ms-office.chartcolorstyle+xml"/>
  <Override PartName="/ppt/charts/style23.xml" ContentType="application/vnd.ms-office.chartstyle+xml"/>
  <Override PartName="/ppt/charts/colors23.xml" ContentType="application/vnd.ms-office.chartcolorstyle+xml"/>
  <Override PartName="/ppt/charts/style24.xml" ContentType="application/vnd.ms-office.chartstyle+xml"/>
  <Override PartName="/ppt/charts/colors24.xml" ContentType="application/vnd.ms-office.chartcolorstyle+xml"/>
  <Override PartName="/ppt/charts/style25.xml" ContentType="application/vnd.ms-office.chartstyle+xml"/>
  <Override PartName="/ppt/charts/colors2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handoutMasterIdLst>
    <p:handoutMasterId r:id="rId39"/>
  </p:handoutMasterIdLst>
  <p:sldIdLst>
    <p:sldId id="261" r:id="rId2"/>
    <p:sldId id="285" r:id="rId3"/>
    <p:sldId id="286" r:id="rId4"/>
    <p:sldId id="288" r:id="rId5"/>
    <p:sldId id="289" r:id="rId6"/>
    <p:sldId id="292" r:id="rId7"/>
    <p:sldId id="290" r:id="rId8"/>
    <p:sldId id="291" r:id="rId9"/>
    <p:sldId id="294" r:id="rId10"/>
    <p:sldId id="256" r:id="rId11"/>
    <p:sldId id="257" r:id="rId12"/>
    <p:sldId id="258" r:id="rId13"/>
    <p:sldId id="259" r:id="rId14"/>
    <p:sldId id="260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9" r:id="rId26"/>
    <p:sldId id="280" r:id="rId27"/>
    <p:sldId id="281" r:id="rId28"/>
    <p:sldId id="282" r:id="rId29"/>
    <p:sldId id="283" r:id="rId30"/>
    <p:sldId id="272" r:id="rId31"/>
    <p:sldId id="273" r:id="rId32"/>
    <p:sldId id="284" r:id="rId33"/>
    <p:sldId id="275" r:id="rId34"/>
    <p:sldId id="276" r:id="rId35"/>
    <p:sldId id="277" r:id="rId36"/>
    <p:sldId id="278" r:id="rId37"/>
    <p:sldId id="295" r:id="rId3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51" autoAdjust="0"/>
    <p:restoredTop sz="94660"/>
  </p:normalViewPr>
  <p:slideViewPr>
    <p:cSldViewPr snapToGrid="0">
      <p:cViewPr>
        <p:scale>
          <a:sx n="40" d="100"/>
          <a:sy n="40" d="100"/>
        </p:scale>
        <p:origin x="-1320" y="-3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Documents%20and%20Settings\User\&#1056;&#1072;&#1073;&#1086;&#1095;&#1080;&#1081;%20&#1089;&#1090;&#1086;&#1083;\Auswertung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Documents%20and%20Settings\User\&#1056;&#1072;&#1073;&#1086;&#1095;&#1080;&#1081;%20&#1089;&#1090;&#1086;&#1083;\&#1054;&#1041;&#1056;&#1040;&#1041;&#1054;&#1058;&#1050;&#1040;%20&#1040;&#1053;&#1050;&#1045;&#1058;&#1067;%20&#1089;%206%20&#1087;&#1086;%2010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Documents%20and%20Settings\User\&#1056;&#1072;&#1073;&#1086;&#1095;&#1080;&#1081;%20&#1089;&#1090;&#1086;&#1083;\Auswertung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C:\Documents%20and%20Settings\User\&#1056;&#1072;&#1073;&#1086;&#1095;&#1080;&#1081;%20&#1089;&#1090;&#1086;&#1083;\&#1054;&#1041;&#1056;&#1040;&#1041;&#1054;&#1058;&#1050;&#1040;%20&#1040;&#1053;&#1050;&#1045;&#1058;&#1067;%20&#1089;%206%20&#1087;&#1086;%2010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C:\Documents%20and%20Settings\User\&#1056;&#1072;&#1073;&#1086;&#1095;&#1080;&#1081;%20&#1089;&#1090;&#1086;&#1083;\Auswertung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C:\Documents%20and%20Settings\User\&#1056;&#1072;&#1073;&#1086;&#1095;&#1080;&#1081;%20&#1089;&#1090;&#1086;&#1083;\&#1054;&#1041;&#1056;&#1040;&#1041;&#1054;&#1058;&#1050;&#1040;%20&#1040;&#1053;&#1050;&#1045;&#1058;&#1067;%20&#1089;%206%20&#1087;&#1086;%2010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6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7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8.xlsx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Excel_Worksheet10.xlsx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Microsoft_Excel_Worksheet11.xlsx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package" Target="../embeddings/Microsoft_Excel_Worksheet12.xlsx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Microsoft_Excel_Worksheet13.xlsx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package" Target="../embeddings/Microsoft_Excel_Worksheet14.xlsx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package" Target="../embeddings/Microsoft_Excel_Worksheet15.xlsx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package" Target="../embeddings/Microsoft_Excel_Worksheet16.xlsx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package" Target="../embeddings/Microsoft_Excel_Worksheet17.xlsx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Style" Target="style23.xml"/><Relationship Id="rId2" Type="http://schemas.microsoft.com/office/2011/relationships/chartColorStyle" Target="colors23.xml"/><Relationship Id="rId1" Type="http://schemas.openxmlformats.org/officeDocument/2006/relationships/package" Target="../embeddings/Microsoft_Excel_Worksheet18.xlsx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Style" Target="style24.xml"/><Relationship Id="rId2" Type="http://schemas.microsoft.com/office/2011/relationships/chartColorStyle" Target="colors24.xml"/><Relationship Id="rId1" Type="http://schemas.openxmlformats.org/officeDocument/2006/relationships/package" Target="../embeddings/Microsoft_Excel_Worksheet1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3" Type="http://schemas.microsoft.com/office/2011/relationships/chartStyle" Target="style25.xml"/><Relationship Id="rId2" Type="http://schemas.microsoft.com/office/2011/relationships/chartColorStyle" Target="colors25.xml"/><Relationship Id="rId1" Type="http://schemas.openxmlformats.org/officeDocument/2006/relationships/package" Target="../embeddings/Microsoft_Excel_Worksheet20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Documents%20and%20Settings\User\&#1056;&#1072;&#1073;&#1086;&#1095;&#1080;&#1081;%20&#1089;&#1090;&#1086;&#1083;\Auswertung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Documents%20and%20Settings\User\&#1056;&#1072;&#1073;&#1086;&#1095;&#1080;&#1081;%20&#1089;&#1090;&#1086;&#1083;\&#1054;&#1041;&#1056;&#1040;&#1041;&#1054;&#1058;&#1050;&#1040;%20&#1040;&#1053;&#1050;&#1045;&#1058;&#1067;%20&#1089;%206%20&#1087;&#1086;%2010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Documents%20and%20Settings\User\&#1056;&#1072;&#1073;&#1086;&#1095;&#1080;&#1081;%20&#1089;&#1090;&#1086;&#1083;\Auswertung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Documents%20and%20Settings\User\&#1056;&#1072;&#1073;&#1086;&#1095;&#1080;&#1081;%20&#1089;&#1090;&#1086;&#1083;\&#1054;&#1041;&#1056;&#1040;&#1041;&#1054;&#1058;&#1050;&#1040;%20&#1040;&#1053;&#1050;&#1045;&#1058;&#1067;%20&#1089;%206%20&#1087;&#1086;%20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6705462455938636"/>
          <c:y val="0"/>
          <c:w val="0.81709990184246872"/>
          <c:h val="0.880013144638372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Россия/Russland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Менее часа в день/Unter einer Stunde am Tag</c:v>
                </c:pt>
                <c:pt idx="1">
                  <c:v>1-2 часа в день/1-2 Stunden am Tag</c:v>
                </c:pt>
                <c:pt idx="2">
                  <c:v>3-4 чаа в день/3-4 Stunden am Tag</c:v>
                </c:pt>
                <c:pt idx="3">
                  <c:v>Более 4 часов в день/Mehr als vier Stunden am Tag</c:v>
                </c:pt>
                <c:pt idx="4">
                  <c:v>Не пользуюсь/Gar nicht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26</c:v>
                </c:pt>
                <c:pt idx="3">
                  <c:v>66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5F-44C0-9D1F-CFAEEF67BA7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Германия/Deutschland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Менее часа в день/Unter einer Stunde am Tag</c:v>
                </c:pt>
                <c:pt idx="1">
                  <c:v>1-2 часа в день/1-2 Stunden am Tag</c:v>
                </c:pt>
                <c:pt idx="2">
                  <c:v>3-4 чаа в день/3-4 Stunden am Tag</c:v>
                </c:pt>
                <c:pt idx="3">
                  <c:v>Более 4 часов в день/Mehr als vier Stunden am Tag</c:v>
                </c:pt>
                <c:pt idx="4">
                  <c:v>Не пользуюсь/Gar nicht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5.17</c:v>
                </c:pt>
                <c:pt idx="1">
                  <c:v>24.14</c:v>
                </c:pt>
                <c:pt idx="2">
                  <c:v>60.339999999999996</c:v>
                </c:pt>
                <c:pt idx="3">
                  <c:v>6.9</c:v>
                </c:pt>
                <c:pt idx="4">
                  <c:v>1.7000000000000002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A5F-44C0-9D1F-CFAEEF67B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6376832"/>
        <c:axId val="86378368"/>
      </c:barChart>
      <c:catAx>
        <c:axId val="86376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6378368"/>
        <c:crosses val="autoZero"/>
        <c:auto val="1"/>
        <c:lblAlgn val="ctr"/>
        <c:lblOffset val="100"/>
        <c:noMultiLvlLbl val="0"/>
      </c:catAx>
      <c:valAx>
        <c:axId val="86378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6376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Tabelle1!$A$71:$A$74</c:f>
              <c:strCache>
                <c:ptCount val="4"/>
                <c:pt idx="0">
                  <c:v>Oft</c:v>
                </c:pt>
                <c:pt idx="1">
                  <c:v>Manchmal</c:v>
                </c:pt>
                <c:pt idx="2">
                  <c:v>Fast nie</c:v>
                </c:pt>
                <c:pt idx="3">
                  <c:v>Nie</c:v>
                </c:pt>
              </c:strCache>
            </c:strRef>
          </c:cat>
          <c:val>
            <c:numRef>
              <c:f>Tabelle1!$D$71:$D$74</c:f>
              <c:numCache>
                <c:formatCode>General</c:formatCode>
                <c:ptCount val="4"/>
                <c:pt idx="0">
                  <c:v>67</c:v>
                </c:pt>
                <c:pt idx="1">
                  <c:v>32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07-4924-AED2-696CAD8262A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0910592"/>
        <c:axId val="80934016"/>
      </c:barChart>
      <c:catAx>
        <c:axId val="809105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0934016"/>
        <c:crosses val="autoZero"/>
        <c:auto val="1"/>
        <c:lblAlgn val="ctr"/>
        <c:lblOffset val="100"/>
        <c:noMultiLvlLbl val="0"/>
      </c:catAx>
      <c:valAx>
        <c:axId val="8093401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091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Лист2!$A$14:$A$17</c:f>
              <c:strCache>
                <c:ptCount val="4"/>
                <c:pt idx="0">
                  <c:v>часто</c:v>
                </c:pt>
                <c:pt idx="1">
                  <c:v>иногда</c:v>
                </c:pt>
                <c:pt idx="2">
                  <c:v>почти никогда</c:v>
                </c:pt>
                <c:pt idx="3">
                  <c:v>никогда</c:v>
                </c:pt>
              </c:strCache>
            </c:strRef>
          </c:cat>
          <c:val>
            <c:numRef>
              <c:f>Лист2!$B$14:$B$17</c:f>
              <c:numCache>
                <c:formatCode>General</c:formatCode>
                <c:ptCount val="4"/>
                <c:pt idx="0">
                  <c:v>74</c:v>
                </c:pt>
                <c:pt idx="1">
                  <c:v>25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34-4A1D-9D65-87CFD2EF8102}"/>
            </c:ext>
          </c:extLst>
        </c:ser>
        <c:ser>
          <c:idx val="1"/>
          <c:order val="1"/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Лист2!$A$14:$A$17</c:f>
              <c:strCache>
                <c:ptCount val="4"/>
                <c:pt idx="0">
                  <c:v>часто</c:v>
                </c:pt>
                <c:pt idx="1">
                  <c:v>иногда</c:v>
                </c:pt>
                <c:pt idx="2">
                  <c:v>почти никогда</c:v>
                </c:pt>
                <c:pt idx="3">
                  <c:v>никогда</c:v>
                </c:pt>
              </c:strCache>
            </c:strRef>
          </c:cat>
          <c:val>
            <c:numRef>
              <c:f>Лист2!$C$14:$C$17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734-4A1D-9D65-87CFD2EF810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3724928"/>
        <c:axId val="83743104"/>
      </c:barChart>
      <c:catAx>
        <c:axId val="83724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3743104"/>
        <c:crosses val="autoZero"/>
        <c:auto val="1"/>
        <c:lblAlgn val="ctr"/>
        <c:lblOffset val="100"/>
        <c:noMultiLvlLbl val="0"/>
      </c:catAx>
      <c:valAx>
        <c:axId val="8374310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3724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Tabelle1!$A$80:$A$83</c:f>
              <c:strCache>
                <c:ptCount val="4"/>
                <c:pt idx="0">
                  <c:v>Jeden Tag</c:v>
                </c:pt>
                <c:pt idx="1">
                  <c:v>Nur an Wochenenden</c:v>
                </c:pt>
                <c:pt idx="2">
                  <c:v>Nur an Feiertagen</c:v>
                </c:pt>
                <c:pt idx="3">
                  <c:v>Gar nicht</c:v>
                </c:pt>
              </c:strCache>
            </c:strRef>
          </c:cat>
          <c:val>
            <c:numRef>
              <c:f>Tabelle1!$D$80:$D$83</c:f>
              <c:numCache>
                <c:formatCode>General</c:formatCode>
                <c:ptCount val="4"/>
                <c:pt idx="0">
                  <c:v>64</c:v>
                </c:pt>
                <c:pt idx="1">
                  <c:v>27</c:v>
                </c:pt>
                <c:pt idx="2">
                  <c:v>8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FA-4448-A09B-1D950DB1048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3771776"/>
        <c:axId val="83774464"/>
      </c:barChart>
      <c:catAx>
        <c:axId val="83771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3774464"/>
        <c:crosses val="autoZero"/>
        <c:auto val="1"/>
        <c:lblAlgn val="ctr"/>
        <c:lblOffset val="100"/>
        <c:noMultiLvlLbl val="0"/>
      </c:catAx>
      <c:valAx>
        <c:axId val="837744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3771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Лист2!$A$21:$A$24</c:f>
              <c:strCache>
                <c:ptCount val="4"/>
                <c:pt idx="0">
                  <c:v>каждый день</c:v>
                </c:pt>
                <c:pt idx="1">
                  <c:v>только по выходным</c:v>
                </c:pt>
                <c:pt idx="2">
                  <c:v>только по праздникам</c:v>
                </c:pt>
                <c:pt idx="3">
                  <c:v>никогда</c:v>
                </c:pt>
              </c:strCache>
            </c:strRef>
          </c:cat>
          <c:val>
            <c:numRef>
              <c:f>Лист2!$B$21:$B$24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7C-47DA-AAC3-62A01421AE78}"/>
            </c:ext>
          </c:extLst>
        </c:ser>
        <c:ser>
          <c:idx val="1"/>
          <c:order val="1"/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Лист2!$A$21:$A$24</c:f>
              <c:strCache>
                <c:ptCount val="4"/>
                <c:pt idx="0">
                  <c:v>каждый день</c:v>
                </c:pt>
                <c:pt idx="1">
                  <c:v>только по выходным</c:v>
                </c:pt>
                <c:pt idx="2">
                  <c:v>только по праздникам</c:v>
                </c:pt>
                <c:pt idx="3">
                  <c:v>никогда</c:v>
                </c:pt>
              </c:strCache>
            </c:strRef>
          </c:cat>
          <c:val>
            <c:numRef>
              <c:f>Лист2!$C$21:$C$24</c:f>
              <c:numCache>
                <c:formatCode>General</c:formatCode>
                <c:ptCount val="4"/>
                <c:pt idx="0">
                  <c:v>49</c:v>
                </c:pt>
                <c:pt idx="1">
                  <c:v>43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07C-47DA-AAC3-62A01421AE7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3804928"/>
        <c:axId val="83806464"/>
      </c:barChart>
      <c:catAx>
        <c:axId val="83804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3806464"/>
        <c:crosses val="autoZero"/>
        <c:auto val="1"/>
        <c:lblAlgn val="ctr"/>
        <c:lblOffset val="100"/>
        <c:noMultiLvlLbl val="0"/>
      </c:catAx>
      <c:valAx>
        <c:axId val="83806464"/>
        <c:scaling>
          <c:orientation val="minMax"/>
          <c:max val="7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3804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Tabelle1!$A$91</c:f>
              <c:strCache>
                <c:ptCount val="1"/>
                <c:pt idx="0">
                  <c:v>Ja, sehr oft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Tabelle1!$D$91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1B-4B17-93C9-8159B7E41827}"/>
            </c:ext>
          </c:extLst>
        </c:ser>
        <c:ser>
          <c:idx val="1"/>
          <c:order val="1"/>
          <c:tx>
            <c:strRef>
              <c:f>Tabelle1!$A$92</c:f>
              <c:strCache>
                <c:ptCount val="1"/>
                <c:pt idx="0">
                  <c:v>Manchmal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Tabelle1!$D$92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01B-4B17-93C9-8159B7E41827}"/>
            </c:ext>
          </c:extLst>
        </c:ser>
        <c:ser>
          <c:idx val="2"/>
          <c:order val="2"/>
          <c:tx>
            <c:strRef>
              <c:f>Tabelle1!$A$93</c:f>
              <c:strCache>
                <c:ptCount val="1"/>
                <c:pt idx="0">
                  <c:v>Nein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Tabelle1!$D$93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01B-4B17-93C9-8159B7E4182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3618432"/>
        <c:axId val="83624320"/>
      </c:barChart>
      <c:catAx>
        <c:axId val="8361843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3624320"/>
        <c:crosses val="autoZero"/>
        <c:auto val="1"/>
        <c:lblAlgn val="ctr"/>
        <c:lblOffset val="100"/>
        <c:noMultiLvlLbl val="0"/>
      </c:catAx>
      <c:valAx>
        <c:axId val="83624320"/>
        <c:scaling>
          <c:orientation val="minMax"/>
          <c:max val="7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361843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Лист2!$A$28:$A$30</c:f>
              <c:strCache>
                <c:ptCount val="3"/>
                <c:pt idx="0">
                  <c:v>да,очень часто</c:v>
                </c:pt>
                <c:pt idx="1">
                  <c:v>не часто, иногда</c:v>
                </c:pt>
                <c:pt idx="2">
                  <c:v>нет</c:v>
                </c:pt>
              </c:strCache>
            </c:strRef>
          </c:cat>
          <c:val>
            <c:numRef>
              <c:f>Лист2!$B$28:$B$30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9A-44B5-9ACB-90F547AD1B96}"/>
            </c:ext>
          </c:extLst>
        </c:ser>
        <c:ser>
          <c:idx val="1"/>
          <c:order val="1"/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Лист2!$A$28:$A$30</c:f>
              <c:strCache>
                <c:ptCount val="3"/>
                <c:pt idx="0">
                  <c:v>да,очень часто</c:v>
                </c:pt>
                <c:pt idx="1">
                  <c:v>не часто, иногда</c:v>
                </c:pt>
                <c:pt idx="2">
                  <c:v>нет</c:v>
                </c:pt>
              </c:strCache>
            </c:strRef>
          </c:cat>
          <c:val>
            <c:numRef>
              <c:f>Лист2!$C$28:$C$30</c:f>
              <c:numCache>
                <c:formatCode>General</c:formatCode>
                <c:ptCount val="3"/>
                <c:pt idx="0">
                  <c:v>65</c:v>
                </c:pt>
                <c:pt idx="1">
                  <c:v>25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E9A-44B5-9ACB-90F547AD1B9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3659008"/>
        <c:axId val="83677184"/>
      </c:barChart>
      <c:catAx>
        <c:axId val="836590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3677184"/>
        <c:crosses val="autoZero"/>
        <c:auto val="1"/>
        <c:lblAlgn val="ctr"/>
        <c:lblOffset val="100"/>
        <c:noMultiLvlLbl val="0"/>
      </c:catAx>
      <c:valAx>
        <c:axId val="8367718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365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Diagramm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45-4B5B-89DE-4EF692350CA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045-4B5B-89DE-4EF692350CA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045-4B5B-89DE-4EF692350CAF}"/>
              </c:ext>
            </c:extLst>
          </c:dPt>
          <c:cat>
            <c:strRef>
              <c:f>Лист1!$A$2:$A$4</c:f>
              <c:strCache>
                <c:ptCount val="3"/>
                <c:pt idx="0">
                  <c:v>Keine</c:v>
                </c:pt>
                <c:pt idx="1">
                  <c:v>Unternehmungen mit der Familie</c:v>
                </c:pt>
                <c:pt idx="2">
                  <c:v>Feiern mit der Familie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</c:v>
                </c:pt>
                <c:pt idx="1">
                  <c:v>31</c:v>
                </c:pt>
                <c:pt idx="2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81-4DED-93EB-E1B2488F55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диаграмма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90D-46BF-98C7-5DA5DA5C92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90D-46BF-98C7-5DA5DA5C92D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90D-46BF-98C7-5DA5DA5C92D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90D-46BF-98C7-5DA5DA5C92DA}"/>
              </c:ext>
            </c:extLst>
          </c:dPt>
          <c:cat>
            <c:strRef>
              <c:f>Лист1!$A$2:$A$5</c:f>
              <c:strCache>
                <c:ptCount val="3"/>
                <c:pt idx="0">
                  <c:v>никаких</c:v>
                </c:pt>
                <c:pt idx="1">
                  <c:v>отдых с семьей</c:v>
                </c:pt>
                <c:pt idx="2">
                  <c:v>праздники с семьей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</c:v>
                </c:pt>
                <c:pt idx="1">
                  <c:v>32</c:v>
                </c:pt>
                <c:pt idx="2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1D-4C61-BCF2-2BECDB4AD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Ja, täglich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B3-42C8-9AF2-9D6C237D1B6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Nur gelegentlich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B3-42C8-9AF2-9D6C237D1B6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Nur auf Partys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AB3-42C8-9AF2-9D6C237D1B6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Nein, gar nicht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AB3-42C8-9AF2-9D6C237D1B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6271872"/>
        <c:axId val="86273408"/>
        <c:axId val="0"/>
      </c:bar3DChart>
      <c:catAx>
        <c:axId val="8627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6273408"/>
        <c:crosses val="autoZero"/>
        <c:auto val="1"/>
        <c:lblAlgn val="ctr"/>
        <c:lblOffset val="100"/>
        <c:noMultiLvlLbl val="0"/>
      </c:catAx>
      <c:valAx>
        <c:axId val="86273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627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да,ежедневно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46-4682-8494-174CCDE02F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только время от времени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946-4682-8494-174CCDE02F9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только на вечеринках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946-4682-8494-174CCDE02F9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 курю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946-4682-8494-174CCDE02F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791936"/>
        <c:axId val="32806016"/>
        <c:axId val="0"/>
      </c:bar3DChart>
      <c:catAx>
        <c:axId val="3279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2806016"/>
        <c:crosses val="autoZero"/>
        <c:auto val="1"/>
        <c:lblAlgn val="ctr"/>
        <c:lblOffset val="100"/>
        <c:noMultiLvlLbl val="0"/>
      </c:catAx>
      <c:valAx>
        <c:axId val="3280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2791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Россия/Russland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Facebook</c:v>
                </c:pt>
                <c:pt idx="1">
                  <c:v>Vkontakte</c:v>
                </c:pt>
                <c:pt idx="2">
                  <c:v>Instagram</c:v>
                </c:pt>
                <c:pt idx="3">
                  <c:v>Whats App</c:v>
                </c:pt>
                <c:pt idx="4">
                  <c:v>Другие/Sonstige</c:v>
                </c:pt>
                <c:pt idx="5">
                  <c:v>Никакие/Keine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2.65</c:v>
                </c:pt>
                <c:pt idx="1">
                  <c:v>41.15</c:v>
                </c:pt>
                <c:pt idx="2">
                  <c:v>31.42</c:v>
                </c:pt>
                <c:pt idx="3">
                  <c:v>45</c:v>
                </c:pt>
                <c:pt idx="4">
                  <c:v>19.91</c:v>
                </c:pt>
                <c:pt idx="5">
                  <c:v>7.52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D0-4AF3-81C3-0966F48C123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Германия/Deutschland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Facebook</c:v>
                </c:pt>
                <c:pt idx="1">
                  <c:v>Vkontakte</c:v>
                </c:pt>
                <c:pt idx="2">
                  <c:v>Instagram</c:v>
                </c:pt>
                <c:pt idx="3">
                  <c:v>Whats App</c:v>
                </c:pt>
                <c:pt idx="4">
                  <c:v>Другие/Sonstige</c:v>
                </c:pt>
                <c:pt idx="5">
                  <c:v>Никакие/Keine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25.35</c:v>
                </c:pt>
                <c:pt idx="1">
                  <c:v>0.94</c:v>
                </c:pt>
                <c:pt idx="2">
                  <c:v>34.270000000000003</c:v>
                </c:pt>
                <c:pt idx="3">
                  <c:v>37.56</c:v>
                </c:pt>
                <c:pt idx="4">
                  <c:v>0.47</c:v>
                </c:pt>
                <c:pt idx="5" formatCode="0.00">
                  <c:v>1.04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FD0-4AF3-81C3-0966F48C12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4654080"/>
        <c:axId val="74655616"/>
      </c:barChart>
      <c:catAx>
        <c:axId val="74654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4655616"/>
        <c:crosses val="autoZero"/>
        <c:auto val="1"/>
        <c:lblAlgn val="ctr"/>
        <c:lblOffset val="100"/>
        <c:noMultiLvlLbl val="0"/>
      </c:catAx>
      <c:valAx>
        <c:axId val="74655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465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Diagramm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A8C-4B31-90A2-A61D15E0F2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A8C-4B31-90A2-A61D15E0F2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A8C-4B31-90A2-A61D15E0F2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A8C-4B31-90A2-A61D15E0F21F}"/>
              </c:ext>
            </c:extLst>
          </c:dPt>
          <c:cat>
            <c:strRef>
              <c:f>Лист1!$A$2:$A$5</c:f>
              <c:strCache>
                <c:ptCount val="4"/>
                <c:pt idx="0">
                  <c:v>Ja, häufig</c:v>
                </c:pt>
                <c:pt idx="1">
                  <c:v>Nur bei besonderen Ereignissen</c:v>
                </c:pt>
                <c:pt idx="2">
                  <c:v>Ab und zu privat beim Essen</c:v>
                </c:pt>
                <c:pt idx="3">
                  <c:v>Nein, ich trinke nicht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</c:v>
                </c:pt>
                <c:pt idx="1">
                  <c:v>54</c:v>
                </c:pt>
                <c:pt idx="2">
                  <c:v>5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DC-48AD-9B02-DB63D32C5B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диаграмма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FBB-49A0-899C-94186CED763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FBB-49A0-899C-94186CED763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FBB-49A0-899C-94186CED763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FBB-49A0-899C-94186CED7632}"/>
              </c:ext>
            </c:extLst>
          </c:dPt>
          <c:cat>
            <c:strRef>
              <c:f>Лист1!$A$2:$A$5</c:f>
              <c:strCache>
                <c:ptCount val="4"/>
                <c:pt idx="0">
                  <c:v>да,часто</c:v>
                </c:pt>
                <c:pt idx="1">
                  <c:v>только по особому поводу</c:v>
                </c:pt>
                <c:pt idx="2">
                  <c:v>время от времени</c:v>
                </c:pt>
                <c:pt idx="3">
                  <c:v>не употребляю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</c:v>
                </c:pt>
                <c:pt idx="1">
                  <c:v>38</c:v>
                </c:pt>
                <c:pt idx="2">
                  <c:v>13</c:v>
                </c:pt>
                <c:pt idx="3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A7-48A4-A7CC-E1A8C8D31F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играю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27-4812-BCDE-113BA64928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1-2 часа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427-4812-BCDE-113BA64928B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3-4 часа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427-4812-BCDE-113BA64928B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более 4 часов в день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427-4812-BCDE-113BA64928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7910656"/>
        <c:axId val="87912448"/>
        <c:axId val="0"/>
      </c:bar3DChart>
      <c:catAx>
        <c:axId val="87910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7912448"/>
        <c:crosses val="autoZero"/>
        <c:auto val="1"/>
        <c:lblAlgn val="ctr"/>
        <c:lblOffset val="100"/>
        <c:noMultiLvlLbl val="0"/>
      </c:catAx>
      <c:valAx>
        <c:axId val="87912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7910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Ich spiele keine Computerspiele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FA-4CBC-8385-BBD0B2ADBFF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1-2 Stunden am Tag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5FA-4CBC-8385-BBD0B2ADBFF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3-4 Stunden am Tag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5FA-4CBC-8385-BBD0B2ADBFF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Mehr als 4 Stunden am Tag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5FA-4CBC-8385-BBD0B2ADBF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3142528"/>
        <c:axId val="123144064"/>
        <c:axId val="0"/>
      </c:bar3DChart>
      <c:catAx>
        <c:axId val="123142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3144064"/>
        <c:crosses val="autoZero"/>
        <c:auto val="1"/>
        <c:lblAlgn val="ctr"/>
        <c:lblOffset val="100"/>
        <c:noMultiLvlLbl val="0"/>
      </c:catAx>
      <c:valAx>
        <c:axId val="123144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3142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Diagramm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90C-428C-9D76-5698FCCFD71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90C-428C-9D76-5698FCCFD71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90C-428C-9D76-5698FCCFD71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90C-428C-9D76-5698FCCFD715}"/>
              </c:ext>
            </c:extLst>
          </c:dPt>
          <c:cat>
            <c:strRef>
              <c:f>Лист1!$A$2:$A$5</c:f>
              <c:strCache>
                <c:ptCount val="4"/>
                <c:pt idx="0">
                  <c:v>Jeden Tag</c:v>
                </c:pt>
                <c:pt idx="1">
                  <c:v>Nur am Wochenende</c:v>
                </c:pt>
                <c:pt idx="2">
                  <c:v>1-3 mal die Woche</c:v>
                </c:pt>
                <c:pt idx="3">
                  <c:v>Ich habe keine Freunde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</c:v>
                </c:pt>
                <c:pt idx="1">
                  <c:v>34</c:v>
                </c:pt>
                <c:pt idx="2">
                  <c:v>47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D5-402C-A0B3-A1EC81F113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диаграмма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3C0-40CB-B9C7-E0856B160A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3C0-40CB-B9C7-E0856B160AE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3C0-40CB-B9C7-E0856B160AE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3C0-40CB-B9C7-E0856B160AE6}"/>
              </c:ext>
            </c:extLst>
          </c:dPt>
          <c:cat>
            <c:strRef>
              <c:f>Лист1!$A$2:$A$5</c:f>
              <c:strCache>
                <c:ptCount val="4"/>
                <c:pt idx="0">
                  <c:v>каждый день</c:v>
                </c:pt>
                <c:pt idx="1">
                  <c:v>только на выходных</c:v>
                </c:pt>
                <c:pt idx="2">
                  <c:v>1-3 раза в неделю</c:v>
                </c:pt>
                <c:pt idx="3">
                  <c:v>у меня нет друзей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</c:v>
                </c:pt>
                <c:pt idx="1">
                  <c:v>20</c:v>
                </c:pt>
                <c:pt idx="2">
                  <c:v>27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FF-4F60-98DD-5BBFBCAF35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174753937007875"/>
          <c:y val="0"/>
          <c:w val="0.69413914862204729"/>
          <c:h val="0.944437257354991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Deutschland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Лист1!$A$2:$A$10</c:f>
              <c:strCache>
                <c:ptCount val="9"/>
                <c:pt idx="0">
                  <c:v>Sport/Занимаемся спортом</c:v>
                </c:pt>
                <c:pt idx="1">
                  <c:v>Reden/Общаемся</c:v>
                </c:pt>
                <c:pt idx="2">
                  <c:v>Feiern/Ходим на вечеринки</c:v>
                </c:pt>
                <c:pt idx="3">
                  <c:v>Chillen/Бездельничаем, отдыхаем</c:v>
                </c:pt>
                <c:pt idx="4">
                  <c:v>Lernen/Учимся</c:v>
                </c:pt>
                <c:pt idx="5">
                  <c:v>Musik hoeren/Слушаем музыку</c:v>
                </c:pt>
                <c:pt idx="6">
                  <c:v>Kochen/Готовим</c:v>
                </c:pt>
                <c:pt idx="7">
                  <c:v>Spazieren gehen/Гуляем</c:v>
                </c:pt>
                <c:pt idx="8">
                  <c:v>Sonstiges/Прочее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0.13469999999999999</c:v>
                </c:pt>
                <c:pt idx="1">
                  <c:v>0.17879999999999999</c:v>
                </c:pt>
                <c:pt idx="2">
                  <c:v>0.13730000000000001</c:v>
                </c:pt>
                <c:pt idx="3">
                  <c:v>0.19950000000000001</c:v>
                </c:pt>
                <c:pt idx="4">
                  <c:v>8.1500000000000003E-2</c:v>
                </c:pt>
                <c:pt idx="5">
                  <c:v>0.14949999999999999</c:v>
                </c:pt>
                <c:pt idx="6">
                  <c:v>5.7000000000000002E-2</c:v>
                </c:pt>
                <c:pt idx="7">
                  <c:v>3.8899999999999997E-2</c:v>
                </c:pt>
                <c:pt idx="8">
                  <c:v>3.5299999999999998E-2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6D-4A42-BA6B-418A24BDAF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Лист1!$A$2:$A$10</c:f>
              <c:strCache>
                <c:ptCount val="9"/>
                <c:pt idx="0">
                  <c:v>Sport/Занимаемся спортом</c:v>
                </c:pt>
                <c:pt idx="1">
                  <c:v>Reden/Общаемся</c:v>
                </c:pt>
                <c:pt idx="2">
                  <c:v>Feiern/Ходим на вечеринки</c:v>
                </c:pt>
                <c:pt idx="3">
                  <c:v>Chillen/Бездельничаем, отдыхаем</c:v>
                </c:pt>
                <c:pt idx="4">
                  <c:v>Lernen/Учимся</c:v>
                </c:pt>
                <c:pt idx="5">
                  <c:v>Musik hoeren/Слушаем музыку</c:v>
                </c:pt>
                <c:pt idx="6">
                  <c:v>Kochen/Готовим</c:v>
                </c:pt>
                <c:pt idx="7">
                  <c:v>Spazieren gehen/Гуляем</c:v>
                </c:pt>
                <c:pt idx="8">
                  <c:v>Sonstiges/Прочее</c:v>
                </c:pt>
              </c:strCache>
            </c:strRef>
          </c:cat>
          <c:val>
            <c:numRef>
              <c:f>Лист1!$C$2:$C$10</c:f>
              <c:numCache>
                <c:formatCode>0.00%</c:formatCode>
                <c:ptCount val="9"/>
                <c:pt idx="0">
                  <c:v>7.4499999999999997E-2</c:v>
                </c:pt>
                <c:pt idx="1">
                  <c:v>0.20810000000000001</c:v>
                </c:pt>
                <c:pt idx="2">
                  <c:v>0.1118</c:v>
                </c:pt>
                <c:pt idx="3">
                  <c:v>0.1366</c:v>
                </c:pt>
                <c:pt idx="4">
                  <c:v>4.9700000000000001E-2</c:v>
                </c:pt>
                <c:pt idx="5">
                  <c:v>0.1087</c:v>
                </c:pt>
                <c:pt idx="6">
                  <c:v>6.2100000000000002E-2</c:v>
                </c:pt>
                <c:pt idx="7">
                  <c:v>0.22670000000000001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36D-4A42-BA6B-418A24BDAF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9069056"/>
        <c:axId val="129070592"/>
      </c:barChart>
      <c:catAx>
        <c:axId val="129069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9070592"/>
        <c:crosses val="autoZero"/>
        <c:auto val="1"/>
        <c:lblAlgn val="ctr"/>
        <c:lblOffset val="100"/>
        <c:noMultiLvlLbl val="0"/>
      </c:catAx>
      <c:valAx>
        <c:axId val="129070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9069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021727362204728"/>
          <c:y val="0.40360018432577605"/>
          <c:w val="0.22831545275590551"/>
          <c:h val="4.7962349411764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Deutschland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Zeitung lesen/Читаем газеты</c:v>
                </c:pt>
                <c:pt idx="1">
                  <c:v>Mit dem Handy Spiele spielen/Играем в игры на телефоне</c:v>
                </c:pt>
                <c:pt idx="2">
                  <c:v>Mit dem Handy im Internet surfen/Сижу в интернете</c:v>
                </c:pt>
                <c:pt idx="3">
                  <c:v>Nichts/Ничего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28.97</c:v>
                </c:pt>
                <c:pt idx="2">
                  <c:v>48.6</c:v>
                </c:pt>
                <c:pt idx="3">
                  <c:v>22.43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4C-46A8-8630-9055D3FFD4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Zeitung lesen/Читаем газеты</c:v>
                </c:pt>
                <c:pt idx="1">
                  <c:v>Mit dem Handy Spiele spielen/Играем в игры на телефоне</c:v>
                </c:pt>
                <c:pt idx="2">
                  <c:v>Mit dem Handy im Internet surfen/Сижу в интернете</c:v>
                </c:pt>
                <c:pt idx="3">
                  <c:v>Nichts/Ничего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15.6</c:v>
                </c:pt>
                <c:pt idx="1">
                  <c:v>21.99</c:v>
                </c:pt>
                <c:pt idx="2">
                  <c:v>20.57</c:v>
                </c:pt>
                <c:pt idx="3">
                  <c:v>41.84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C4C-46A8-8630-9055D3FFD4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9400192"/>
        <c:axId val="129401984"/>
      </c:barChart>
      <c:catAx>
        <c:axId val="129400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9401984"/>
        <c:crosses val="autoZero"/>
        <c:auto val="1"/>
        <c:lblAlgn val="ctr"/>
        <c:lblOffset val="100"/>
        <c:noMultiLvlLbl val="0"/>
      </c:catAx>
      <c:valAx>
        <c:axId val="129401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9400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416855165831547"/>
          <c:y val="0.61753570211335551"/>
          <c:w val="0.17711744213791458"/>
          <c:h val="5.53266469550993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Deutschland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Ja/Да</c:v>
                </c:pt>
                <c:pt idx="1">
                  <c:v>Nein/Нет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88.89</c:v>
                </c:pt>
                <c:pt idx="1">
                  <c:v>11.11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89-460A-AE54-9D517B9CBBE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Ja/Да</c:v>
                </c:pt>
                <c:pt idx="1">
                  <c:v>Nein/Нет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89-460A-AE54-9D517B9CBB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0751488"/>
        <c:axId val="130753280"/>
      </c:barChart>
      <c:catAx>
        <c:axId val="130751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0753280"/>
        <c:crosses val="autoZero"/>
        <c:auto val="1"/>
        <c:lblAlgn val="ctr"/>
        <c:lblOffset val="100"/>
        <c:noMultiLvlLbl val="0"/>
      </c:catAx>
      <c:valAx>
        <c:axId val="130753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0751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209227362204724"/>
          <c:y val="0.15151715887702566"/>
          <c:w val="0.28769045275590549"/>
          <c:h val="0.124042668734918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Deutschland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Oft, ca. vier Mal pro Monate/Часто, примерно 4 раза в месяц</c:v>
                </c:pt>
                <c:pt idx="1">
                  <c:v>Manchmal, ca. zwei Mal im Internet im Monat/Иногда, примерно 2 раза в месяц</c:v>
                </c:pt>
                <c:pt idx="2">
                  <c:v>Sehr selten/Очень редко</c:v>
                </c:pt>
                <c:pt idx="3">
                  <c:v>Gar nicht/Никогда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1.23</c:v>
                </c:pt>
                <c:pt idx="1">
                  <c:v>17.28</c:v>
                </c:pt>
                <c:pt idx="2">
                  <c:v>75.31</c:v>
                </c:pt>
                <c:pt idx="3">
                  <c:v>6.17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BD-42C0-A437-88E6AAA21E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Oft, ca. vier Mal pro Monate/Часто, примерно 4 раза в месяц</c:v>
                </c:pt>
                <c:pt idx="1">
                  <c:v>Manchmal, ca. zwei Mal im Internet im Monat/Иногда, примерно 2 раза в месяц</c:v>
                </c:pt>
                <c:pt idx="2">
                  <c:v>Sehr selten/Очень редко</c:v>
                </c:pt>
                <c:pt idx="3">
                  <c:v>Gar nicht/Никогда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</c:v>
                </c:pt>
                <c:pt idx="1">
                  <c:v>32</c:v>
                </c:pt>
                <c:pt idx="2">
                  <c:v>48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FBD-42C0-A437-88E6AAA21E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803712"/>
        <c:axId val="69773568"/>
      </c:barChart>
      <c:catAx>
        <c:axId val="36803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9773568"/>
        <c:crosses val="autoZero"/>
        <c:auto val="1"/>
        <c:lblAlgn val="ctr"/>
        <c:lblOffset val="100"/>
        <c:noMultiLvlLbl val="0"/>
      </c:catAx>
      <c:valAx>
        <c:axId val="69773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680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478558965640664"/>
          <c:y val="0.60137113689218935"/>
          <c:w val="0.19486063886900501"/>
          <c:h val="5.97778147327522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Россия/Russland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Поп/Pop</c:v>
                </c:pt>
                <c:pt idx="1">
                  <c:v>Рэп/Rap</c:v>
                </c:pt>
                <c:pt idx="2">
                  <c:v>Рок/Rock</c:v>
                </c:pt>
                <c:pt idx="3">
                  <c:v>Джаз/Jazz</c:v>
                </c:pt>
                <c:pt idx="4">
                  <c:v>Классическую/Klassisch</c:v>
                </c:pt>
                <c:pt idx="5">
                  <c:v>Другие/Sonstige</c:v>
                </c:pt>
                <c:pt idx="6">
                  <c:v>Не слушаю/Ich hoere keine Musik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26.78</c:v>
                </c:pt>
                <c:pt idx="1">
                  <c:v>23.21</c:v>
                </c:pt>
                <c:pt idx="2">
                  <c:v>16.96</c:v>
                </c:pt>
                <c:pt idx="3">
                  <c:v>10.26</c:v>
                </c:pt>
                <c:pt idx="4">
                  <c:v>1.42</c:v>
                </c:pt>
                <c:pt idx="5">
                  <c:v>7.58</c:v>
                </c:pt>
                <c:pt idx="6">
                  <c:v>0.89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F8-49AE-AB3F-1F10DF4114B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Германия/Deutschland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Поп/Pop</c:v>
                </c:pt>
                <c:pt idx="1">
                  <c:v>Рэп/Rap</c:v>
                </c:pt>
                <c:pt idx="2">
                  <c:v>Рок/Rock</c:v>
                </c:pt>
                <c:pt idx="3">
                  <c:v>Джаз/Jazz</c:v>
                </c:pt>
                <c:pt idx="4">
                  <c:v>Классическую/Klassisch</c:v>
                </c:pt>
                <c:pt idx="5">
                  <c:v>Другие/Sonstige</c:v>
                </c:pt>
                <c:pt idx="6">
                  <c:v>Не слушаю/Ich hoere keine Musik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34.57</c:v>
                </c:pt>
                <c:pt idx="1">
                  <c:v>38.89</c:v>
                </c:pt>
                <c:pt idx="2">
                  <c:v>12.96</c:v>
                </c:pt>
                <c:pt idx="3">
                  <c:v>4.9400000000000004</c:v>
                </c:pt>
                <c:pt idx="4">
                  <c:v>6.17</c:v>
                </c:pt>
                <c:pt idx="5">
                  <c:v>0.62</c:v>
                </c:pt>
                <c:pt idx="6">
                  <c:v>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F8-49AE-AB3F-1F10DF4114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4699136"/>
        <c:axId val="74700672"/>
      </c:barChart>
      <c:catAx>
        <c:axId val="74699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4700672"/>
        <c:crosses val="autoZero"/>
        <c:auto val="1"/>
        <c:lblAlgn val="ctr"/>
        <c:lblOffset val="100"/>
        <c:noMultiLvlLbl val="0"/>
      </c:catAx>
      <c:valAx>
        <c:axId val="74700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4699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Deutschland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Mehr als 10 Stunden/Более 10 часов</c:v>
                </c:pt>
                <c:pt idx="1">
                  <c:v>6-10 Stunden/6-10 часов</c:v>
                </c:pt>
                <c:pt idx="2">
                  <c:v>Weniger als 6 Stunden/Менее 6 часов</c:v>
                </c:pt>
                <c:pt idx="3">
                  <c:v>0 Stunden/Не готовлюсь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1.23</c:v>
                </c:pt>
                <c:pt idx="1">
                  <c:v>16.95</c:v>
                </c:pt>
                <c:pt idx="2">
                  <c:v>80.25</c:v>
                </c:pt>
                <c:pt idx="3">
                  <c:v>2.4700000000000002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34-4E8E-ABE3-5AFE43A06CB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Mehr als 10 Stunden/Более 10 часов</c:v>
                </c:pt>
                <c:pt idx="1">
                  <c:v>6-10 Stunden/6-10 часов</c:v>
                </c:pt>
                <c:pt idx="2">
                  <c:v>Weniger als 6 Stunden/Менее 6 часов</c:v>
                </c:pt>
                <c:pt idx="3">
                  <c:v>0 Stunden/Не готовлюсь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16</c:v>
                </c:pt>
                <c:pt idx="1">
                  <c:v>26</c:v>
                </c:pt>
                <c:pt idx="2">
                  <c:v>52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34-4E8E-ABE3-5AFE43A06C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7754624"/>
        <c:axId val="87756160"/>
      </c:barChart>
      <c:catAx>
        <c:axId val="87754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7756160"/>
        <c:crosses val="autoZero"/>
        <c:auto val="1"/>
        <c:lblAlgn val="ctr"/>
        <c:lblOffset val="100"/>
        <c:noMultiLvlLbl val="0"/>
      </c:catAx>
      <c:valAx>
        <c:axId val="87756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7754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213540615115424"/>
          <c:y val="0.50998887850883057"/>
          <c:w val="0.20815084011934407"/>
          <c:h val="5.78077316606610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Россия/Russland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Лист1!$A$3:$A$8</c:f>
              <c:strCache>
                <c:ptCount val="6"/>
                <c:pt idx="0">
                  <c:v>Сериалы/Serien</c:v>
                </c:pt>
                <c:pt idx="1">
                  <c:v>Комедии/Comedy</c:v>
                </c:pt>
                <c:pt idx="2">
                  <c:v>Викторины/Quiz-Shows</c:v>
                </c:pt>
                <c:pt idx="3">
                  <c:v>Фильмы/Filme</c:v>
                </c:pt>
                <c:pt idx="4">
                  <c:v>Новости/Nachrichten</c:v>
                </c:pt>
                <c:pt idx="5">
                  <c:v>Ничего/Nichts</c:v>
                </c:pt>
              </c:strCache>
            </c:strRef>
          </c:cat>
          <c:val>
            <c:numRef>
              <c:f>Лист1!$B$3:$B$8</c:f>
              <c:numCache>
                <c:formatCode>General</c:formatCode>
                <c:ptCount val="6"/>
                <c:pt idx="0">
                  <c:v>23.73</c:v>
                </c:pt>
                <c:pt idx="1">
                  <c:v>17.170000000000002</c:v>
                </c:pt>
                <c:pt idx="2">
                  <c:v>1.01</c:v>
                </c:pt>
                <c:pt idx="3">
                  <c:v>27.27</c:v>
                </c:pt>
                <c:pt idx="4">
                  <c:v>18.68</c:v>
                </c:pt>
                <c:pt idx="5">
                  <c:v>12.12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25-49BC-93E9-2C0A23A95D17}"/>
            </c:ext>
          </c:extLst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Германия/Deutschland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Лист1!$A$3:$A$8</c:f>
              <c:strCache>
                <c:ptCount val="6"/>
                <c:pt idx="0">
                  <c:v>Сериалы/Serien</c:v>
                </c:pt>
                <c:pt idx="1">
                  <c:v>Комедии/Comedy</c:v>
                </c:pt>
                <c:pt idx="2">
                  <c:v>Викторины/Quiz-Shows</c:v>
                </c:pt>
                <c:pt idx="3">
                  <c:v>Фильмы/Filme</c:v>
                </c:pt>
                <c:pt idx="4">
                  <c:v>Новости/Nachrichten</c:v>
                </c:pt>
                <c:pt idx="5">
                  <c:v>Ничего/Nichts</c:v>
                </c:pt>
              </c:strCache>
            </c:strRef>
          </c:cat>
          <c:val>
            <c:numRef>
              <c:f>Лист1!$C$3:$C$8</c:f>
              <c:numCache>
                <c:formatCode>General</c:formatCode>
                <c:ptCount val="6"/>
                <c:pt idx="0">
                  <c:v>27.75</c:v>
                </c:pt>
                <c:pt idx="1">
                  <c:v>18.059999999999999</c:v>
                </c:pt>
                <c:pt idx="2">
                  <c:v>6.17</c:v>
                </c:pt>
                <c:pt idx="3">
                  <c:v>28.19</c:v>
                </c:pt>
                <c:pt idx="4">
                  <c:v>15.42</c:v>
                </c:pt>
                <c:pt idx="5">
                  <c:v>4.41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25-49BC-93E9-2C0A23A95D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6122880"/>
        <c:axId val="86124416"/>
      </c:barChart>
      <c:catAx>
        <c:axId val="86122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6124416"/>
        <c:crosses val="autoZero"/>
        <c:auto val="1"/>
        <c:lblAlgn val="ctr"/>
        <c:lblOffset val="100"/>
        <c:noMultiLvlLbl val="0"/>
      </c:catAx>
      <c:valAx>
        <c:axId val="86124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612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243144269309914"/>
          <c:y val="0"/>
          <c:w val="0.58295359684478643"/>
          <c:h val="0.650895980432395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Россия/Rusland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Ноутбук/Компьютер/Notebook/PC</c:v>
                </c:pt>
                <c:pt idx="1">
                  <c:v>Планшет/Tablet</c:v>
                </c:pt>
                <c:pt idx="2">
                  <c:v>Сотовый телефон/Handy</c:v>
                </c:pt>
                <c:pt idx="3">
                  <c:v>Домашнийтелефон/Festnetztelefon</c:v>
                </c:pt>
                <c:pt idx="4">
                  <c:v>Прочее/Sonstige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42.07</c:v>
                </c:pt>
                <c:pt idx="1">
                  <c:v>9.4</c:v>
                </c:pt>
                <c:pt idx="2">
                  <c:v>45.54</c:v>
                </c:pt>
                <c:pt idx="3">
                  <c:v>2.97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F3-475B-BE93-E915B22AB1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Германия/Deutschland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Ноутбук/Компьютер/Notebook/PC</c:v>
                </c:pt>
                <c:pt idx="1">
                  <c:v>Планшет/Tablet</c:v>
                </c:pt>
                <c:pt idx="2">
                  <c:v>Сотовый телефон/Handy</c:v>
                </c:pt>
                <c:pt idx="3">
                  <c:v>Домашнийтелефон/Festnetztelefon</c:v>
                </c:pt>
                <c:pt idx="4">
                  <c:v>Прочее/Sonstige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30.16</c:v>
                </c:pt>
                <c:pt idx="1">
                  <c:v>11.64</c:v>
                </c:pt>
                <c:pt idx="2">
                  <c:v>41.8</c:v>
                </c:pt>
                <c:pt idx="3">
                  <c:v>14.81</c:v>
                </c:pt>
                <c:pt idx="4">
                  <c:v>1.59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8F3-475B-BE93-E915B22AB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163840"/>
        <c:axId val="86165376"/>
      </c:barChart>
      <c:catAx>
        <c:axId val="861638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86165376"/>
        <c:crosses val="autoZero"/>
        <c:auto val="1"/>
        <c:lblAlgn val="ctr"/>
        <c:lblOffset val="100"/>
        <c:noMultiLvlLbl val="0"/>
      </c:catAx>
      <c:valAx>
        <c:axId val="861653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86163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7762507922001898"/>
          <c:y val="0.80217552091037692"/>
          <c:w val="0.31508035073645535"/>
          <c:h val="0.1975685809147488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Tabelle1!$A$54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Tabelle1!$D$54</c:f>
              <c:numCache>
                <c:formatCode>General</c:formatCode>
                <c:ptCount val="1"/>
                <c:pt idx="0">
                  <c:v>97.5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36-4336-9CE6-C323CE383032}"/>
            </c:ext>
          </c:extLst>
        </c:ser>
        <c:ser>
          <c:idx val="1"/>
          <c:order val="1"/>
          <c:tx>
            <c:strRef>
              <c:f>Tabelle1!$A$55</c:f>
              <c:strCache>
                <c:ptCount val="1"/>
                <c:pt idx="0">
                  <c:v>Nein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Tabelle1!$D$55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636-4336-9CE6-C323CE38303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73455872"/>
        <c:axId val="80498688"/>
      </c:barChart>
      <c:catAx>
        <c:axId val="734558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0498688"/>
        <c:crosses val="autoZero"/>
        <c:auto val="1"/>
        <c:lblAlgn val="ctr"/>
        <c:lblOffset val="100"/>
        <c:noMultiLvlLbl val="0"/>
      </c:catAx>
      <c:valAx>
        <c:axId val="80498688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345587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Лист2!$A$3:$A$4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Лист2!$B$3:$B$4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D6-4602-BFA9-594AC2B987B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0509952"/>
        <c:axId val="80537472"/>
      </c:barChart>
      <c:catAx>
        <c:axId val="805099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0537472"/>
        <c:crosses val="autoZero"/>
        <c:auto val="1"/>
        <c:lblAlgn val="ctr"/>
        <c:lblOffset val="100"/>
        <c:noMultiLvlLbl val="0"/>
      </c:catAx>
      <c:valAx>
        <c:axId val="80537472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0509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Tabelle1!$A$61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Tabelle1!$D$61</c:f>
              <c:numCache>
                <c:formatCode>General</c:formatCode>
                <c:ptCount val="1"/>
                <c:pt idx="0">
                  <c:v>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E1D-4F63-BBC8-4DE565BFDC3C}"/>
            </c:ext>
          </c:extLst>
        </c:ser>
        <c:ser>
          <c:idx val="1"/>
          <c:order val="1"/>
          <c:tx>
            <c:strRef>
              <c:f>Tabelle1!$A$62</c:f>
              <c:strCache>
                <c:ptCount val="1"/>
                <c:pt idx="0">
                  <c:v>Nein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Tabelle1!$D$62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E1D-4F63-BBC8-4DE565BFDC3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0852096"/>
        <c:axId val="80853632"/>
      </c:barChart>
      <c:catAx>
        <c:axId val="8085209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0853632"/>
        <c:crosses val="autoZero"/>
        <c:auto val="1"/>
        <c:lblAlgn val="ctr"/>
        <c:lblOffset val="100"/>
        <c:noMultiLvlLbl val="0"/>
      </c:catAx>
      <c:valAx>
        <c:axId val="80853632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085209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Лист2!$A$8:$A$9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Лист2!$B$8:$B$9</c:f>
              <c:numCache>
                <c:formatCode>General</c:formatCode>
                <c:ptCount val="2"/>
                <c:pt idx="0">
                  <c:v>87</c:v>
                </c:pt>
                <c:pt idx="1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55-4857-964C-3108D7A08A97}"/>
            </c:ext>
          </c:extLst>
        </c:ser>
        <c:ser>
          <c:idx val="1"/>
          <c:order val="1"/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Лист2!$A$8:$A$9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Лист2!$C$8:$C$9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955-4857-964C-3108D7A08A9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0892672"/>
        <c:axId val="80894208"/>
      </c:barChart>
      <c:catAx>
        <c:axId val="80892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0894208"/>
        <c:crosses val="autoZero"/>
        <c:auto val="1"/>
        <c:lblAlgn val="ctr"/>
        <c:lblOffset val="100"/>
        <c:noMultiLvlLbl val="0"/>
      </c:catAx>
      <c:valAx>
        <c:axId val="8089420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089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EEF0E-25B7-4DF5-A77B-E159C442C1D7}" type="datetimeFigureOut">
              <a:rPr lang="de-DE" smtClean="0"/>
              <a:t>19.12.2017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B092A-5E16-4CF2-BC2B-C675F0D1A3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9324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E953E7-DEB1-4503-BAD9-1AA15D0E3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772AC69-56C9-4000-93FE-324CD8B74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5873CAF-C4AC-4C06-8A9D-D17C4F10E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314FB-B62F-4025-8F17-9A0EC3D37227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822712F-12CF-4D86-A6D6-857B22079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329916A-4453-4B2D-9EFE-132585DA1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A02E-F6BB-4947-808A-6360E74E48B3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712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2E959D-2EFF-4ECD-B711-1B6D7AF4C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687CE5D-0A0E-42A1-877C-A8DC8C6521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C4B3057-9A67-486C-BBBC-4F51BD282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314FB-B62F-4025-8F17-9A0EC3D37227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C56612E-5591-44EA-B5F1-71E6C6C94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97FC54-94BE-489C-8152-6A87F4C41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A02E-F6BB-4947-808A-6360E74E48B3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4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0939E973-7398-4688-8B1E-53E0B7D211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FFA91D1-85D0-4E2A-9960-8BF225AB4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1C2739C-7303-46ED-B2E7-F7C830E64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314FB-B62F-4025-8F17-9A0EC3D37227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00A2B89-99C9-4940-93BC-5D2F72E0E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245D891-1DAF-401F-9C67-71103B0C0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A02E-F6BB-4947-808A-6360E74E48B3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086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CD45D6-B492-457D-995E-ABE8070A1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596570B-E5A7-4B57-A096-11A2F6FEE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4D4F053-1E2B-45B8-BE3A-B5491432B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314FB-B62F-4025-8F17-9A0EC3D37227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4F24CA8-6FCB-4D71-9F44-08E482BA4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CC35FF7-4FFD-4455-B361-9D1B19149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A02E-F6BB-4947-808A-6360E74E48B3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102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E40D6A-27D0-44B0-88FF-FBE4C4680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F4E73B1-AC22-49F8-A577-04D501D67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A9768CA-1705-4589-8DC6-082FA21D3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314FB-B62F-4025-8F17-9A0EC3D37227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3388AC3-1512-4DB9-9B2C-E108D5C68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73E6847-1DF4-4277-8206-15FC36C3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A02E-F6BB-4947-808A-6360E74E48B3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88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E8CA7-80A3-4416-9DAE-537DCD326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B08D22D-6DB5-4A21-B902-ADA53FEB5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5486F28-B3CF-49C8-AE93-E58E29FB2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3F979F5-637A-4877-97D4-A60193536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314FB-B62F-4025-8F17-9A0EC3D37227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F9E3420-4BF7-4A0B-8297-ABFFF8B1C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0549A87-7DD5-44E4-881F-78177BFEA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A02E-F6BB-4947-808A-6360E74E48B3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50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0B90E0-284A-45CC-AC8E-13288B904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5C39A57-A996-41A7-ADB7-F800203B8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F0BC31D-9440-47FF-9A90-FC754A487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AFC8D4F-2473-4A50-B579-682433F6F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1DFA273-49B7-4455-B383-E9EEED7F1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514CAE8B-496C-4371-8418-0EBE1D6DF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314FB-B62F-4025-8F17-9A0EC3D37227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FD099E33-0929-4E03-8D14-0D95C4967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D508B59-B0FF-44C2-832E-35C77D98D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A02E-F6BB-4947-808A-6360E74E48B3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90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F645E6-7898-4B20-AB0A-F32C16C26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E576F33-07D9-43F1-BA7D-BFE48E63C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314FB-B62F-4025-8F17-9A0EC3D37227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7A8F294-48B1-4D9A-A466-C247F10FA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9BC4128-4209-4498-BC88-08F5F7C9B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A02E-F6BB-4947-808A-6360E74E48B3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35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5F4D823-C62D-4AB6-BB0C-B66828B98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314FB-B62F-4025-8F17-9A0EC3D37227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9A12025-178B-4930-BA9A-9655D586F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A5441D2-995E-4CB7-97E1-BE5954045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A02E-F6BB-4947-808A-6360E74E48B3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413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667B4A-AE01-4A97-A1D2-10ABFAB9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EA9BA44-9847-40B5-A2A4-85CC8CF21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23D31E5-77C6-461B-B4F2-B1E6DF58D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9A5E409-CACC-410C-AB1F-9792C81EB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314FB-B62F-4025-8F17-9A0EC3D37227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287A7B6-B795-4B76-AE6E-2A86C2767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1A3C9BA-F6B4-4940-9BC1-BE9E7DDDC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A02E-F6BB-4947-808A-6360E74E48B3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483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950C42-8510-465D-8C54-F60DCD780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D96205E-20F3-494F-B8D3-61476F7C36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9D79497-7841-4176-9DE2-A3F278139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DFEBD31-BB84-4020-B10C-C902CE4F5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314FB-B62F-4025-8F17-9A0EC3D37227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CCB1C3F-2567-43B4-8399-813052DE6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E6EA4F4-813F-44F7-889D-C0124C6D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A02E-F6BB-4947-808A-6360E74E48B3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999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C18A89-6663-401F-A411-3CC1C9918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01B51A0-50FD-4B7C-9EF4-098087432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409D969-CF10-46B7-A000-113616459E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314FB-B62F-4025-8F17-9A0EC3D37227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84A1E81-C250-445E-B8B1-E9311B74D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AEA739E-0715-4C41-A5F6-6040FC091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BA02E-F6BB-4947-808A-6360E74E48B3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19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:\10.10.17 — копия\P71010-12554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/>
          <a:stretch/>
        </p:blipFill>
        <p:spPr bwMode="auto">
          <a:xfrm>
            <a:off x="0" y="0"/>
            <a:ext cx="12363450" cy="710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DC642B1-F6FB-44AA-9AF7-1B8FD26F3352}"/>
              </a:ext>
            </a:extLst>
          </p:cNvPr>
          <p:cNvSpPr txBox="1"/>
          <p:nvPr/>
        </p:nvSpPr>
        <p:spPr>
          <a:xfrm>
            <a:off x="1545795" y="5304876"/>
            <a:ext cx="10035541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Социальные проблемы молодежи России и </a:t>
            </a:r>
            <a:r>
              <a:rPr lang="ru-RU" sz="240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Германии</a:t>
            </a:r>
            <a:r>
              <a:rPr lang="de-DE" sz="240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 </a:t>
            </a:r>
            <a:endParaRPr lang="de-DE" sz="2400" dirty="0" smtClean="0">
              <a:ln w="95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de-DE" sz="240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</a:t>
            </a:r>
            <a:endParaRPr lang="ru-RU" sz="2400" dirty="0">
              <a:ln w="95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de-DE" sz="240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Analyse des Freizeitverhaltes der russischen und der deutschen Jugendlichen im Hinblick auf die Nutzung der neuen Medien, Familie, Sport …</a:t>
            </a:r>
            <a:endParaRPr lang="ru-RU" sz="2400" dirty="0">
              <a:ln w="95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7192328" y="186129"/>
            <a:ext cx="4793069" cy="562212"/>
            <a:chOff x="7192328" y="186129"/>
            <a:chExt cx="4793069" cy="562212"/>
          </a:xfrm>
          <a:scene3d>
            <a:camera prst="perspectiveBelow"/>
            <a:lightRig rig="threePt" dir="t"/>
          </a:scene3d>
        </p:grpSpPr>
        <p:pic>
          <p:nvPicPr>
            <p:cNvPr id="12" name="Picture 2" descr="Stiftung Deutsch-Russischer Jugendaustausch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349"/>
            <a:stretch/>
          </p:blipFill>
          <p:spPr bwMode="auto">
            <a:xfrm>
              <a:off x="7192328" y="226125"/>
              <a:ext cx="2529573" cy="463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Grafik 1" descr="Beschreibung: Logo RRB">
              <a:extLst>
                <a:ext uri="{FF2B5EF4-FFF2-40B4-BE49-F238E27FC236}">
                  <a16:creationId xmlns="" xmlns:a16="http://schemas.microsoft.com/office/drawing/2014/main" id="{05F34970-03B9-4A74-ABD0-DC59AEA55C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2897" y="186129"/>
              <a:ext cx="952500" cy="50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86" b="17500"/>
            <a:stretch/>
          </p:blipFill>
          <p:spPr bwMode="auto">
            <a:xfrm rot="-21600000">
              <a:off x="9546998" y="188782"/>
              <a:ext cx="1485899" cy="55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31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E99D37-678F-4BCB-BFA7-1A1912B91C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3860" y="40943"/>
            <a:ext cx="8319321" cy="1596787"/>
          </a:xfrm>
        </p:spPr>
        <p:txBody>
          <a:bodyPr/>
          <a:lstStyle/>
          <a:p>
            <a:pPr algn="l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часов в день ты пользуешься сотовым телефоном?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Wie viele Stunden am Tag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verbringst du Zeit am Handy?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0C25284F-CFC3-4C2A-AA8E-92D4F0DF8D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5242062"/>
              </p:ext>
            </p:extLst>
          </p:nvPr>
        </p:nvGraphicFramePr>
        <p:xfrm>
          <a:off x="626533" y="1596787"/>
          <a:ext cx="9838267" cy="526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576" y="12202"/>
            <a:ext cx="4467367" cy="52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42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908D58-EE7C-42B5-9FD5-4C60A547B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848299"/>
            <a:ext cx="8596668" cy="577134"/>
          </a:xfrm>
        </p:spPr>
        <p:txBody>
          <a:bodyPr>
            <a:normAutofit fontScale="90000"/>
          </a:bodyPr>
          <a:lstStyle/>
          <a:p>
            <a:r>
              <a:rPr lang="de-DE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социальные сети ты используешь?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Welche sozialen Netzwerke nutzt du?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="" xmlns:a16="http://schemas.microsoft.com/office/drawing/2014/main" id="{BD8ABE18-61BE-4990-8BAD-EBEA16035F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572900"/>
              </p:ext>
            </p:extLst>
          </p:nvPr>
        </p:nvGraphicFramePr>
        <p:xfrm>
          <a:off x="677863" y="1425575"/>
          <a:ext cx="8596312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576" y="12202"/>
            <a:ext cx="4467367" cy="52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64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F1CB54-3AE3-4070-98C5-C3AC05B0B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40" y="12202"/>
            <a:ext cx="8596668" cy="1320800"/>
          </a:xfrm>
        </p:spPr>
        <p:txBody>
          <a:bodyPr>
            <a:normAutofit/>
          </a:bodyPr>
          <a:lstStyle/>
          <a:p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Музыку каких стилей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 ты слушаешь?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Welche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Musik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hörst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2EDB8636-661D-4D90-9627-6DC6CDA785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199335"/>
              </p:ext>
            </p:extLst>
          </p:nvPr>
        </p:nvGraphicFramePr>
        <p:xfrm>
          <a:off x="395785" y="1501254"/>
          <a:ext cx="8878390" cy="4940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576" y="12202"/>
            <a:ext cx="4467367" cy="52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5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1E7E5D-AF0A-4D80-A4DD-C9AA3E4DA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>
            <a:noAutofit/>
          </a:bodyPr>
          <a:lstStyle/>
          <a:p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ты смотришь по телевизору?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siehst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Fernsehen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B47A1858-E041-4F15-BF04-469E05D47E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8640715"/>
              </p:ext>
            </p:extLst>
          </p:nvPr>
        </p:nvGraphicFramePr>
        <p:xfrm>
          <a:off x="677863" y="1119116"/>
          <a:ext cx="8596312" cy="4922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576" y="12202"/>
            <a:ext cx="4467367" cy="52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52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536" y="12202"/>
            <a:ext cx="8596668" cy="1320800"/>
          </a:xfrm>
        </p:spPr>
        <p:txBody>
          <a:bodyPr>
            <a:normAutofit/>
          </a:bodyPr>
          <a:lstStyle/>
          <a:p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средствами коммуникации ты пользуешься?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Welche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Kommunikationsmedien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nutzt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9306" y="1519143"/>
          <a:ext cx="10617959" cy="4799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576" y="12202"/>
            <a:ext cx="4467367" cy="52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52596" y="285729"/>
            <a:ext cx="4040188" cy="1317643"/>
          </a:xfrm>
        </p:spPr>
        <p:txBody>
          <a:bodyPr>
            <a:normAutofit/>
          </a:bodyPr>
          <a:lstStyle/>
          <a:p>
            <a:r>
              <a:rPr lang="de-DE" dirty="0">
                <a:latin typeface="Times New Roman" pitchFamily="18" charset="0"/>
                <a:cs typeface="Times New Roman" pitchFamily="18" charset="0"/>
              </a:rPr>
              <a:t>6. Denkst du, dass neue Medien unsere Denkweise beeinflussen?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sz="half" idx="2"/>
          </p:nvPr>
        </p:nvGraphicFramePr>
        <p:xfrm>
          <a:off x="1981200" y="2143117"/>
          <a:ext cx="4040188" cy="3983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6001" y="1285860"/>
            <a:ext cx="4041775" cy="639762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6.Считаешь ли ты, что новые средства массовой информации влияют на твой образ мышления?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6169026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576" y="12202"/>
            <a:ext cx="4467367" cy="52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247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52596" y="642919"/>
            <a:ext cx="4040188" cy="1103329"/>
          </a:xfrm>
        </p:spPr>
        <p:txBody>
          <a:bodyPr>
            <a:noAutofit/>
          </a:bodyPr>
          <a:lstStyle/>
          <a:p>
            <a:r>
              <a:rPr lang="de-DE" dirty="0">
                <a:latin typeface="Times New Roman" pitchFamily="18" charset="0"/>
                <a:cs typeface="Times New Roman" pitchFamily="18" charset="0"/>
              </a:rPr>
              <a:t>7. Bist du gerne mit deiner Familie zusammen?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1981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7439" y="857233"/>
            <a:ext cx="4041775" cy="889015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7.Любишьли ты проводить время с семьей? 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6169026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576" y="12202"/>
            <a:ext cx="4467367" cy="52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319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24034" y="1071546"/>
            <a:ext cx="4040188" cy="639762"/>
          </a:xfrm>
        </p:spPr>
        <p:txBody>
          <a:bodyPr>
            <a:noAutofit/>
          </a:bodyPr>
          <a:lstStyle/>
          <a:p>
            <a:r>
              <a:rPr lang="de-DE" dirty="0">
                <a:latin typeface="Times New Roman" pitchFamily="18" charset="0"/>
                <a:cs typeface="Times New Roman" pitchFamily="18" charset="0"/>
              </a:rPr>
              <a:t>8.Erfüllst du die Aufträge, die deine Eltern für dich haben?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1981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7439" y="1071546"/>
            <a:ext cx="4041775" cy="639762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8. Выполняешь ли ты домашние поручение своих родителей?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6169026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576" y="12202"/>
            <a:ext cx="4467367" cy="52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922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24034" y="500043"/>
            <a:ext cx="4040188" cy="960453"/>
          </a:xfrm>
        </p:spPr>
        <p:txBody>
          <a:bodyPr>
            <a:noAutofit/>
          </a:bodyPr>
          <a:lstStyle/>
          <a:p>
            <a:r>
              <a:rPr lang="de-DE" dirty="0">
                <a:latin typeface="Times New Roman" pitchFamily="18" charset="0"/>
                <a:cs typeface="Times New Roman" pitchFamily="18" charset="0"/>
              </a:rPr>
              <a:t>9. Wie oft verbringst du Zeit mit deiner Familie?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1981200" y="1857365"/>
          <a:ext cx="4040188" cy="4268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7439" y="571481"/>
            <a:ext cx="4041775" cy="889015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9. Как часто проводишь свободное время с семьей? 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6167439" y="1857364"/>
          <a:ext cx="4041775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576" y="12202"/>
            <a:ext cx="4467367" cy="52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115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1158" y="847638"/>
            <a:ext cx="4040188" cy="639762"/>
          </a:xfrm>
        </p:spPr>
        <p:txBody>
          <a:bodyPr>
            <a:noAutofit/>
          </a:bodyPr>
          <a:lstStyle/>
          <a:p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10.Reden deine Eltern oft mit dir, z.B. über deinen Alltag und deine Gefühle?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1952596" y="1643050"/>
          <a:ext cx="4040188" cy="4094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38877" y="1078798"/>
            <a:ext cx="4041775" cy="639762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10.Часто ли родители общаются с тобой, например, о твоих будничных делах, о твоих чувствах? 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6167439" y="1643050"/>
          <a:ext cx="4041775" cy="4094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576" y="12202"/>
            <a:ext cx="4467367" cy="52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364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41960" y="1141035"/>
            <a:ext cx="11434220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200" dirty="0" smtClean="0"/>
              <a:t>Erforschung der verschiedenen Interessen der Jugendlichen </a:t>
            </a:r>
            <a:r>
              <a:rPr lang="de-DE" sz="3200" dirty="0"/>
              <a:t>aus </a:t>
            </a:r>
            <a:endParaRPr lang="de-DE" sz="3200" dirty="0" smtClean="0"/>
          </a:p>
          <a:p>
            <a:r>
              <a:rPr lang="de-DE" sz="3200" dirty="0"/>
              <a:t> </a:t>
            </a:r>
            <a:r>
              <a:rPr lang="de-DE" sz="3200" dirty="0" smtClean="0"/>
              <a:t>      Deutschland </a:t>
            </a:r>
            <a:r>
              <a:rPr lang="de-DE" sz="3200" dirty="0"/>
              <a:t>und </a:t>
            </a:r>
            <a:r>
              <a:rPr lang="de-DE" sz="3200" dirty="0" smtClean="0"/>
              <a:t>Russland: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de-DE" sz="3200" dirty="0"/>
              <a:t>Nutzung der neuen Medien,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de-DE" sz="3200" dirty="0"/>
              <a:t>Familie,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de-DE" sz="3200" dirty="0"/>
              <a:t>Alltag,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de-DE" sz="3200" dirty="0" smtClean="0"/>
              <a:t>Hobby. </a:t>
            </a:r>
          </a:p>
          <a:p>
            <a:endParaRPr lang="de-DE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200" dirty="0" smtClean="0"/>
              <a:t>Gemeinsame Entwicklung des Fragebogens </a:t>
            </a:r>
            <a:r>
              <a:rPr lang="de-DE" sz="3200" dirty="0"/>
              <a:t>in Russisch und </a:t>
            </a:r>
            <a:endParaRPr lang="de-DE" sz="3200" dirty="0" smtClean="0"/>
          </a:p>
          <a:p>
            <a:r>
              <a:rPr lang="de-DE" sz="3200" dirty="0"/>
              <a:t> </a:t>
            </a:r>
            <a:r>
              <a:rPr lang="de-DE" sz="3200" dirty="0" smtClean="0"/>
              <a:t>      Deutsch in Bielefeld.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200" dirty="0" smtClean="0"/>
              <a:t>Schriftliche Befragung von 100 Jugendlichen </a:t>
            </a:r>
            <a:r>
              <a:rPr lang="de-DE" sz="3200" dirty="0"/>
              <a:t>in beiden </a:t>
            </a:r>
            <a:r>
              <a:rPr lang="de-DE" sz="3200" dirty="0" smtClean="0"/>
              <a:t>Ländern.</a:t>
            </a:r>
            <a:endParaRPr lang="de-DE" sz="3200" dirty="0"/>
          </a:p>
          <a:p>
            <a:endParaRPr lang="de-DE" sz="3200" dirty="0"/>
          </a:p>
        </p:txBody>
      </p:sp>
      <p:sp>
        <p:nvSpPr>
          <p:cNvPr id="3" name="Textfeld 2"/>
          <p:cNvSpPr txBox="1"/>
          <p:nvPr/>
        </p:nvSpPr>
        <p:spPr>
          <a:xfrm>
            <a:off x="4625509" y="366200"/>
            <a:ext cx="1533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/>
              <a:t>Inhalte</a:t>
            </a:r>
            <a:endParaRPr lang="de-DE" sz="3600" b="1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7192328" y="186129"/>
            <a:ext cx="4793069" cy="562212"/>
            <a:chOff x="7192328" y="186129"/>
            <a:chExt cx="4793069" cy="562212"/>
          </a:xfrm>
        </p:grpSpPr>
        <p:pic>
          <p:nvPicPr>
            <p:cNvPr id="4" name="Picture 2" descr="Stiftung Deutsch-Russischer Jugendaustausch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349"/>
            <a:stretch/>
          </p:blipFill>
          <p:spPr bwMode="auto">
            <a:xfrm>
              <a:off x="7192328" y="226125"/>
              <a:ext cx="2529573" cy="463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Grafik 1" descr="Beschreibung: Logo RRB">
              <a:extLst>
                <a:ext uri="{FF2B5EF4-FFF2-40B4-BE49-F238E27FC236}">
                  <a16:creationId xmlns="" xmlns:a16="http://schemas.microsoft.com/office/drawing/2014/main" id="{05F34970-03B9-4A74-ABD0-DC59AEA55C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2897" y="186129"/>
              <a:ext cx="952500" cy="50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86" b="17500"/>
            <a:stretch/>
          </p:blipFill>
          <p:spPr bwMode="auto">
            <a:xfrm rot="-21600000">
              <a:off x="9546998" y="188782"/>
              <a:ext cx="1485899" cy="55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410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21036FFA-5F6D-4FC7-934A-940522485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de-DE" sz="2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традиции есть в твоей семье?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Welche Traditionen gibt es in deiner Familie?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="" xmlns:a16="http://schemas.microsoft.com/office/drawing/2014/main" id="{B60F39B0-0CE4-409A-BE33-BE2B38E43767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="" xmlns:a16="http://schemas.microsoft.com/office/drawing/2014/main" id="{E6F7D0C9-8CA7-436D-93F5-125B022C6A8D}"/>
              </a:ext>
            </a:extLst>
          </p:cNvPr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576" y="12202"/>
            <a:ext cx="4467367" cy="52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246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463C26-B22D-4555-8B81-FFA5CAF5D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Куришь ли ты сигареты?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Konsumierst du Zigaretten?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="" xmlns:a16="http://schemas.microsoft.com/office/drawing/2014/main" id="{9730A765-6290-48B1-AEF8-D4BD2446C2E5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="" xmlns:a16="http://schemas.microsoft.com/office/drawing/2014/main" id="{C15E2E08-496F-43FD-AAB4-B448744DF0BE}"/>
              </a:ext>
            </a:extLst>
          </p:cNvPr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576" y="12202"/>
            <a:ext cx="4467367" cy="52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784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D2CCBE-EB9A-41EE-B6F9-C11720739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Употребляешь ли ты алкогольные напитки?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Trinkst du Alkohol?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="" xmlns:a16="http://schemas.microsoft.com/office/drawing/2014/main" id="{3AC6FFD3-899B-45A0-8587-F02AB3E2EA64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="" xmlns:a16="http://schemas.microsoft.com/office/drawing/2014/main" id="{F3E91BD2-254F-49BF-9312-BE12A3C63FBE}"/>
              </a:ext>
            </a:extLst>
          </p:cNvPr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576" y="12202"/>
            <a:ext cx="4467367" cy="52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665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4F0F74-DF59-471B-9516-20A5CA3FE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666" y="73697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часов в день ты играешь в компьютерные игры?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Wie viele Stunden am Tag spielst du Computerspiele?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="" xmlns:a16="http://schemas.microsoft.com/office/drawing/2014/main" id="{F22D4538-2EF0-4E3D-8383-354E594B71D4}"/>
              </a:ext>
            </a:extLst>
          </p:cNvPr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297FE603-6AA8-4CBC-B883-767BDD025E71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576" y="12202"/>
            <a:ext cx="4467367" cy="52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660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CC9F01-D268-4428-82CA-D49303069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075" y="43672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раз в неделю ты встречаешься с друзьями?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Wie häufig in der Woche triffst du dich mit Freunden?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="" xmlns:a16="http://schemas.microsoft.com/office/drawing/2014/main" id="{B8A775A5-3A5C-47D3-B24A-83407D92E25F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="" xmlns:a16="http://schemas.microsoft.com/office/drawing/2014/main" id="{DB93F7EC-F39D-4635-9D16-2BC7326852C4}"/>
              </a:ext>
            </a:extLst>
          </p:cNvPr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576" y="12202"/>
            <a:ext cx="4467367" cy="52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872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C0D15D-121F-425E-8607-96817544B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47784" y="429527"/>
            <a:ext cx="10706100" cy="647699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unternimmst du mit deinen Freunden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с друзьями проводите время?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="" xmlns:a16="http://schemas.microsoft.com/office/drawing/2014/main" id="{A1FA8208-80EB-4724-AC74-2A2271A7B5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650713"/>
              </p:ext>
            </p:extLst>
          </p:nvPr>
        </p:nvGraphicFramePr>
        <p:xfrm>
          <a:off x="1146048" y="1389888"/>
          <a:ext cx="9656064" cy="4832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633" y="4955"/>
            <a:ext cx="4467367" cy="52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89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C0D15D-121F-425E-8607-96817544B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98645" y="429668"/>
            <a:ext cx="11379200" cy="1335088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 </a:t>
            </a: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machst du auf der Toilette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ты делаешь в туалете?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36C1E509-4FE0-4E10-BF04-88D5FA72A65E}"/>
              </a:ext>
            </a:extLst>
          </p:cNvPr>
          <p:cNvGraphicFramePr/>
          <p:nvPr>
            <p:extLst/>
          </p:nvPr>
        </p:nvGraphicFramePr>
        <p:xfrm>
          <a:off x="622300" y="1690689"/>
          <a:ext cx="10477500" cy="4697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167731"/>
            <a:ext cx="44688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5389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C0D15D-121F-425E-8607-96817544B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29230" y="664310"/>
            <a:ext cx="11328400" cy="1335088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   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 </a:t>
            </a: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Besuchst du Fast-Food Restaurants?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Посещаешь ли ты рестораны с фастфудом?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BF54F2AB-5528-4E80-8806-D19003279661}"/>
              </a:ext>
            </a:extLst>
          </p:cNvPr>
          <p:cNvGraphicFramePr/>
          <p:nvPr>
            <p:extLst/>
          </p:nvPr>
        </p:nvGraphicFramePr>
        <p:xfrm>
          <a:off x="2032000" y="1790700"/>
          <a:ext cx="8128000" cy="4347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140435"/>
            <a:ext cx="44688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3498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C0D15D-121F-425E-8607-96817544B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84" y="655852"/>
            <a:ext cx="11328400" cy="1335088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Arial Black" panose="020B0A04020102020204" pitchFamily="34" charset="0"/>
              </a:rPr>
              <a:t>  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besuchst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kulturelle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Veranstaltungen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часто ты посещаешь культурные мероприятия (театры, музеи, кино, выставки)?</a:t>
            </a: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="" xmlns:a16="http://schemas.microsoft.com/office/drawing/2014/main" id="{65842C8B-6770-4C0A-BB6E-380B96935C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8722305"/>
              </p:ext>
            </p:extLst>
          </p:nvPr>
        </p:nvGraphicFramePr>
        <p:xfrm>
          <a:off x="1219200" y="1790700"/>
          <a:ext cx="8940800" cy="4347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700" y="167731"/>
            <a:ext cx="44688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2934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C0D15D-121F-425E-8607-96817544B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636" y="816213"/>
            <a:ext cx="11328400" cy="1206499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Stunden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der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Woche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verbringt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Hausaufgaben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часов в неделю ты тратишь на подготовку домашних заданий?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E1CCB3D4-3DF3-4EA6-A226-01C97F09A155}"/>
              </a:ext>
            </a:extLst>
          </p:cNvPr>
          <p:cNvGraphicFramePr/>
          <p:nvPr>
            <p:extLst/>
          </p:nvPr>
        </p:nvGraphicFramePr>
        <p:xfrm>
          <a:off x="1638300" y="1790701"/>
          <a:ext cx="8915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700" y="167731"/>
            <a:ext cx="44688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998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-30480" y="213360"/>
            <a:ext cx="12481815" cy="710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Fragebogen zur Analyse des Freizeitverhaltens </a:t>
            </a:r>
            <a:r>
              <a:rPr lang="de-DE" sz="2400" dirty="0"/>
              <a:t> </a:t>
            </a:r>
            <a:r>
              <a:rPr lang="de-DE" sz="2400" b="1" dirty="0" smtClean="0"/>
              <a:t>der </a:t>
            </a:r>
            <a:r>
              <a:rPr lang="de-DE" sz="2400" b="1" dirty="0"/>
              <a:t>Jugendlichen aus Deutschland und Russland</a:t>
            </a:r>
            <a:endParaRPr lang="de-DE" sz="2400" dirty="0"/>
          </a:p>
          <a:p>
            <a:r>
              <a:rPr lang="de-DE" sz="2400" dirty="0"/>
              <a:t> </a:t>
            </a:r>
          </a:p>
          <a:p>
            <a:r>
              <a:rPr lang="de-DE" sz="2400" dirty="0"/>
              <a:t>Ein Schüleraustausch ist die perfekte Möglichkeit, um mit anderen Kulturen in Kontakt zu </a:t>
            </a:r>
            <a:endParaRPr lang="de-DE" sz="2400" dirty="0" smtClean="0"/>
          </a:p>
          <a:p>
            <a:r>
              <a:rPr lang="de-DE" sz="2400" dirty="0" smtClean="0"/>
              <a:t>treten </a:t>
            </a:r>
            <a:r>
              <a:rPr lang="de-DE" sz="2400" dirty="0"/>
              <a:t>und sie kennenzulernen. Im Rahmen unseres internationalen Projektes interessieren </a:t>
            </a:r>
            <a:endParaRPr lang="de-DE" sz="2400" dirty="0" smtClean="0"/>
          </a:p>
          <a:p>
            <a:r>
              <a:rPr lang="de-DE" sz="2400" dirty="0" smtClean="0"/>
              <a:t>wir </a:t>
            </a:r>
            <a:r>
              <a:rPr lang="de-DE" sz="2400" dirty="0"/>
              <a:t>uns für das Leben der deutschen und russischen Jugendlichen. Ist die Bedeutung der </a:t>
            </a:r>
            <a:endParaRPr lang="de-DE" sz="2400" dirty="0" smtClean="0"/>
          </a:p>
          <a:p>
            <a:r>
              <a:rPr lang="de-DE" sz="2400" dirty="0" smtClean="0"/>
              <a:t>neuen </a:t>
            </a:r>
            <a:r>
              <a:rPr lang="de-DE" sz="2400" dirty="0"/>
              <a:t>Medien vergleichbar? Wie sieht der Alltag aus? Das Ziel ist es, mehr über die </a:t>
            </a:r>
          </a:p>
          <a:p>
            <a:r>
              <a:rPr lang="de-DE" sz="2400" dirty="0" smtClean="0"/>
              <a:t>Freizeitgestaltung der </a:t>
            </a:r>
            <a:r>
              <a:rPr lang="de-DE" sz="2400" dirty="0"/>
              <a:t>Jugendlichen in Deutschland und Russland zu erfahren.</a:t>
            </a:r>
          </a:p>
          <a:p>
            <a:r>
              <a:rPr lang="de-DE" sz="2400" dirty="0"/>
              <a:t> </a:t>
            </a:r>
          </a:p>
          <a:p>
            <a:r>
              <a:rPr lang="de-DE" sz="2400" dirty="0"/>
              <a:t>Aus diesem Grund bitten wir, die Schülerinnen und Schüler des Rudolf-</a:t>
            </a:r>
            <a:r>
              <a:rPr lang="de-DE" sz="2400" dirty="0" err="1"/>
              <a:t>Rempel</a:t>
            </a:r>
            <a:r>
              <a:rPr lang="de-DE" sz="2400" dirty="0"/>
              <a:t>-Berufskollegs </a:t>
            </a:r>
            <a:endParaRPr lang="de-DE" sz="2400" dirty="0" smtClean="0"/>
          </a:p>
          <a:p>
            <a:r>
              <a:rPr lang="de-DE" sz="2400" dirty="0" smtClean="0"/>
              <a:t>und </a:t>
            </a:r>
            <a:r>
              <a:rPr lang="de-DE" sz="2400" dirty="0"/>
              <a:t>die Studenten der Staatsuniversität aus W. Nowgorod, dich an unserer Umfrage teilzunehmen.</a:t>
            </a:r>
          </a:p>
          <a:p>
            <a:r>
              <a:rPr lang="de-DE" sz="2400" dirty="0"/>
              <a:t> </a:t>
            </a:r>
          </a:p>
          <a:p>
            <a:r>
              <a:rPr lang="de-DE" sz="2400" dirty="0"/>
              <a:t>Die Ergebnisse unserer anonymen Umfrage werden nach der Analyse auf den Homepages  des </a:t>
            </a:r>
            <a:endParaRPr lang="de-DE" sz="2400" dirty="0" smtClean="0"/>
          </a:p>
          <a:p>
            <a:r>
              <a:rPr lang="de-DE" sz="2400" dirty="0" smtClean="0"/>
              <a:t>Rudolf-</a:t>
            </a:r>
            <a:r>
              <a:rPr lang="de-DE" sz="2400" dirty="0" err="1" smtClean="0"/>
              <a:t>Rempel</a:t>
            </a:r>
            <a:r>
              <a:rPr lang="de-DE" sz="2400" dirty="0" smtClean="0"/>
              <a:t>-Berufskollegs </a:t>
            </a:r>
            <a:r>
              <a:rPr lang="de-DE" sz="2400" dirty="0"/>
              <a:t>und der Staatsuniversität W. Nowgorod im Oktober 2017 </a:t>
            </a:r>
            <a:endParaRPr lang="de-DE" sz="2400" dirty="0" smtClean="0"/>
          </a:p>
          <a:p>
            <a:r>
              <a:rPr lang="de-DE" sz="2400" dirty="0" smtClean="0"/>
              <a:t>veröffentlicht</a:t>
            </a:r>
            <a:r>
              <a:rPr lang="de-DE" sz="2400" dirty="0"/>
              <a:t>.</a:t>
            </a:r>
          </a:p>
          <a:p>
            <a:r>
              <a:rPr lang="de-DE" sz="2400" dirty="0"/>
              <a:t> </a:t>
            </a:r>
          </a:p>
          <a:p>
            <a:r>
              <a:rPr lang="de-DE" sz="2400" dirty="0"/>
              <a:t>Es sind sowohl offene als auch geschlossene Fragen mit mehreren Ankreuzmöglichkeiten </a:t>
            </a:r>
            <a:endParaRPr lang="de-DE" sz="2400" dirty="0" smtClean="0"/>
          </a:p>
          <a:p>
            <a:r>
              <a:rPr lang="de-DE" sz="2400" dirty="0" smtClean="0"/>
              <a:t>in </a:t>
            </a:r>
            <a:r>
              <a:rPr lang="de-DE" sz="2400" dirty="0"/>
              <a:t>den Fragebogen eingebunden.</a:t>
            </a:r>
          </a:p>
          <a:p>
            <a:r>
              <a:rPr lang="de-DE" sz="2400" dirty="0"/>
              <a:t> </a:t>
            </a:r>
          </a:p>
          <a:p>
            <a:r>
              <a:rPr lang="de-DE" sz="2400" b="1" dirty="0"/>
              <a:t> 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68661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4DF97B3F-44B9-4427-A1F9-BC8B9F37D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2241" y="2264688"/>
            <a:ext cx="4270248" cy="704087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Russische Studenten</a:t>
            </a:r>
          </a:p>
          <a:p>
            <a:r>
              <a:rPr lang="ru-RU" dirty="0"/>
              <a:t>Русские студенты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12923B4-3B19-48DB-9FF2-C77F8970DF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4257" y="2313433"/>
            <a:ext cx="4270248" cy="70408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Deutsche </a:t>
            </a:r>
            <a:r>
              <a:rPr lang="en-US" dirty="0" err="1"/>
              <a:t>S</a:t>
            </a:r>
            <a:r>
              <a:rPr lang="en-US" dirty="0" err="1" smtClean="0"/>
              <a:t>tudenten</a:t>
            </a:r>
            <a:endParaRPr lang="en-US" dirty="0"/>
          </a:p>
          <a:p>
            <a:r>
              <a:rPr lang="ru-RU" dirty="0"/>
              <a:t>Немецкие студенты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24CB0830-F1BE-47B1-9F48-1F819F625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492" y="63808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/>
              <a:t>21. </a:t>
            </a:r>
            <a:r>
              <a:rPr lang="en-US" sz="3200" dirty="0"/>
              <a:t>Hast du </a:t>
            </a:r>
            <a:r>
              <a:rPr lang="en-US" sz="3200" dirty="0" err="1"/>
              <a:t>ein</a:t>
            </a:r>
            <a:r>
              <a:rPr lang="en-US" sz="3200" dirty="0"/>
              <a:t> </a:t>
            </a:r>
            <a:r>
              <a:rPr lang="en-US" sz="3200" dirty="0" smtClean="0"/>
              <a:t>Hobby? </a:t>
            </a:r>
            <a:r>
              <a:rPr lang="ru-RU" sz="3200" dirty="0" smtClean="0"/>
              <a:t>У </a:t>
            </a:r>
            <a:r>
              <a:rPr lang="ru-RU" sz="3200" dirty="0"/>
              <a:t>тебя есть хобби?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="" xmlns:a16="http://schemas.microsoft.com/office/drawing/2014/main" id="{6B10F646-DCE7-479D-8A65-215A7D941EB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057899" y="3017521"/>
            <a:ext cx="3902965" cy="2554288"/>
          </a:xfrm>
          <a:prstGeom prst="rect">
            <a:avLst/>
          </a:prstGeom>
        </p:spPr>
      </p:pic>
      <p:pic>
        <p:nvPicPr>
          <p:cNvPr id="16" name="Объект 15">
            <a:extLst>
              <a:ext uri="{FF2B5EF4-FFF2-40B4-BE49-F238E27FC236}">
                <a16:creationId xmlns="" xmlns:a16="http://schemas.microsoft.com/office/drawing/2014/main" id="{72A7290F-E303-4FCC-A780-65D88DEFF5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402241" y="3017520"/>
            <a:ext cx="3920250" cy="255220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A518198-F770-4C94-B835-873D0C40B533}"/>
              </a:ext>
            </a:extLst>
          </p:cNvPr>
          <p:cNvSpPr txBox="1"/>
          <p:nvPr/>
        </p:nvSpPr>
        <p:spPr>
          <a:xfrm>
            <a:off x="936837" y="5657671"/>
            <a:ext cx="10802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1.</a:t>
            </a:r>
            <a:r>
              <a:rPr lang="en-US" b="1" dirty="0"/>
              <a:t>Ja/</a:t>
            </a:r>
            <a:r>
              <a:rPr lang="ru-RU" b="1" dirty="0"/>
              <a:t> Да</a:t>
            </a:r>
          </a:p>
          <a:p>
            <a:r>
              <a:rPr lang="ru-RU" b="1" dirty="0"/>
              <a:t>2. </a:t>
            </a:r>
            <a:r>
              <a:rPr lang="en-US" b="1" dirty="0" err="1"/>
              <a:t>Nein</a:t>
            </a:r>
            <a:r>
              <a:rPr lang="ru-RU" b="1" dirty="0"/>
              <a:t>/ Нет</a:t>
            </a:r>
          </a:p>
          <a:p>
            <a:r>
              <a:rPr lang="ru-RU" b="1" dirty="0"/>
              <a:t>3. </a:t>
            </a:r>
            <a:r>
              <a:rPr lang="de-DE" b="1" dirty="0"/>
              <a:t>Ja, aber eher ein Übergang zum Beruflichen</a:t>
            </a:r>
            <a:r>
              <a:rPr lang="ru-RU" b="1" dirty="0"/>
              <a:t>/ Да, но скорее переходящее в профессию</a:t>
            </a:r>
            <a:r>
              <a:rPr lang="de-DE" b="1" dirty="0"/>
              <a:t>	</a:t>
            </a:r>
            <a:r>
              <a:rPr lang="de-DE" dirty="0"/>
              <a:t>		</a:t>
            </a: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347" y="208673"/>
            <a:ext cx="44688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145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83B0524D-37D4-48A0-8ED3-BC20E4217C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Russische</a:t>
            </a:r>
            <a:r>
              <a:rPr lang="en-US" dirty="0"/>
              <a:t> </a:t>
            </a:r>
            <a:r>
              <a:rPr lang="en-US" dirty="0" err="1"/>
              <a:t>S</a:t>
            </a:r>
            <a:r>
              <a:rPr lang="en-US" dirty="0" err="1" smtClean="0"/>
              <a:t>tudenten</a:t>
            </a:r>
            <a:endParaRPr lang="en-US" dirty="0" smtClean="0"/>
          </a:p>
          <a:p>
            <a:r>
              <a:rPr lang="ru-RU" dirty="0" smtClean="0"/>
              <a:t>Русские студенты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BB95556-5FC4-4D30-BD27-9B8D3B2EB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96109" y="5738657"/>
            <a:ext cx="3644900" cy="965574"/>
          </a:xfrm>
        </p:spPr>
        <p:txBody>
          <a:bodyPr>
            <a:noAutofit/>
          </a:bodyPr>
          <a:lstStyle/>
          <a:p>
            <a:r>
              <a:rPr lang="ru-RU" sz="1600" b="1" dirty="0"/>
              <a:t>1.</a:t>
            </a:r>
            <a:r>
              <a:rPr lang="en-US" sz="1600" b="1" dirty="0" err="1"/>
              <a:t>Musik</a:t>
            </a:r>
            <a:r>
              <a:rPr lang="ru-RU" sz="1600" b="1" dirty="0"/>
              <a:t>/ Музыка</a:t>
            </a:r>
          </a:p>
          <a:p>
            <a:r>
              <a:rPr lang="ru-RU" sz="1600" b="1" dirty="0"/>
              <a:t>2.</a:t>
            </a:r>
            <a:r>
              <a:rPr lang="en-US" sz="1600" b="1" dirty="0"/>
              <a:t>Kunst</a:t>
            </a:r>
            <a:r>
              <a:rPr lang="ru-RU" sz="1600" b="1" dirty="0"/>
              <a:t>/ Искусство</a:t>
            </a:r>
          </a:p>
          <a:p>
            <a:r>
              <a:rPr lang="ru-RU" sz="1600" b="1" dirty="0"/>
              <a:t>3.</a:t>
            </a:r>
            <a:r>
              <a:rPr lang="de-DE" sz="1600" b="1" dirty="0"/>
              <a:t> Sportliche Aktivitäten</a:t>
            </a:r>
            <a:r>
              <a:rPr lang="ru-RU" sz="1600" b="1" dirty="0"/>
              <a:t>/ Спорт</a:t>
            </a:r>
            <a:r>
              <a:rPr lang="de-DE" dirty="0"/>
              <a:t>		</a:t>
            </a: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6443D517-EE49-48FA-A598-0C0B6FD06BE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771047" y="3017520"/>
            <a:ext cx="3404786" cy="2675654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6FB1081-1297-4635-AFBE-B2686598DA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  <a:p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B8A810E8-5B02-4E77-B987-ACB7A6305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22</a:t>
            </a:r>
            <a:r>
              <a:rPr lang="ru-RU" sz="3600" dirty="0"/>
              <a:t>. </a:t>
            </a:r>
            <a:r>
              <a:rPr lang="de-DE" sz="3600" dirty="0"/>
              <a:t>Womit hat dein Hobby zu tun?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Какого рода хобби ты увлекаешься?</a:t>
            </a:r>
            <a:r>
              <a:rPr lang="de-DE" sz="3600" dirty="0"/>
              <a:t>	</a:t>
            </a:r>
            <a:r>
              <a:rPr lang="de-DE" dirty="0"/>
              <a:t>		</a:t>
            </a:r>
            <a:br>
              <a:rPr lang="de-DE" dirty="0"/>
            </a:b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F23ED96-5933-4913-9CE4-0CBC3B50D128}"/>
              </a:ext>
            </a:extLst>
          </p:cNvPr>
          <p:cNvSpPr txBox="1"/>
          <p:nvPr/>
        </p:nvSpPr>
        <p:spPr>
          <a:xfrm>
            <a:off x="6028182" y="5738657"/>
            <a:ext cx="4890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4. Mit dem Beruf verknüpft</a:t>
            </a:r>
            <a:r>
              <a:rPr lang="ru-RU" b="1" dirty="0"/>
              <a:t>/ Связанное с профессией</a:t>
            </a:r>
            <a:endParaRPr lang="de-DE" b="1" dirty="0"/>
          </a:p>
          <a:p>
            <a:r>
              <a:rPr lang="de-DE" b="1" dirty="0"/>
              <a:t>5. Andere</a:t>
            </a:r>
            <a:r>
              <a:rPr lang="ru-RU" b="1" dirty="0"/>
              <a:t>/ Другое</a:t>
            </a:r>
            <a:endParaRPr lang="de-DE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2DD1B56-7309-4313-B47C-E9ECDB84C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039" y="3017520"/>
            <a:ext cx="4174020" cy="2675654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52" y="181379"/>
            <a:ext cx="44688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60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>
            <a:extLst>
              <a:ext uri="{FF2B5EF4-FFF2-40B4-BE49-F238E27FC236}">
                <a16:creationId xmlns="" xmlns:a16="http://schemas.microsoft.com/office/drawing/2014/main" id="{6F4FFD83-04CC-4A9A-8C45-2CCA849978CD}"/>
              </a:ext>
            </a:extLst>
          </p:cNvPr>
          <p:cNvSpPr txBox="1">
            <a:spLocks/>
          </p:cNvSpPr>
          <p:nvPr/>
        </p:nvSpPr>
        <p:spPr>
          <a:xfrm>
            <a:off x="839788" y="1020218"/>
            <a:ext cx="10515600" cy="10217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 smtClean="0"/>
              <a:t>Sonstiges (in beiden Ländern):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5083AD5-F185-4845-9D5B-3ABE6B8908F6}"/>
              </a:ext>
            </a:extLst>
          </p:cNvPr>
          <p:cNvSpPr txBox="1">
            <a:spLocks/>
          </p:cNvSpPr>
          <p:nvPr/>
        </p:nvSpPr>
        <p:spPr>
          <a:xfrm>
            <a:off x="839788" y="2618736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Programmieren/ Программирование</a:t>
            </a:r>
          </a:p>
          <a:p>
            <a:r>
              <a:rPr lang="ru-RU" dirty="0" smtClean="0"/>
              <a:t>Lesen/ Чтение</a:t>
            </a:r>
          </a:p>
          <a:p>
            <a:r>
              <a:rPr lang="ru-RU" dirty="0" smtClean="0"/>
              <a:t>Nichts / Никаких</a:t>
            </a:r>
          </a:p>
          <a:p>
            <a:r>
              <a:rPr lang="de-DE" dirty="0" smtClean="0"/>
              <a:t>Zocken/ </a:t>
            </a:r>
            <a:r>
              <a:rPr lang="ru-RU" dirty="0" smtClean="0"/>
              <a:t>Видеоигры</a:t>
            </a:r>
          </a:p>
          <a:p>
            <a:r>
              <a:rPr lang="de-DE" dirty="0" smtClean="0"/>
              <a:t>Fotografie/ </a:t>
            </a:r>
            <a:r>
              <a:rPr lang="ru-RU" dirty="0" smtClean="0"/>
              <a:t>Фотография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211" y="248374"/>
            <a:ext cx="4467367" cy="52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0435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626C348-AA28-4FBD-85BF-16F5EED07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815" y="2313433"/>
            <a:ext cx="4267570" cy="84741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6E10606-FD3E-4435-8E74-1E82664E9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1700" y="5740400"/>
            <a:ext cx="4761299" cy="989463"/>
          </a:xfrm>
        </p:spPr>
        <p:txBody>
          <a:bodyPr>
            <a:noAutofit/>
          </a:bodyPr>
          <a:lstStyle/>
          <a:p>
            <a:r>
              <a:rPr lang="ru-RU" sz="1600" b="1" dirty="0"/>
              <a:t>1.</a:t>
            </a:r>
            <a:r>
              <a:rPr lang="de-DE" sz="1600" b="1" dirty="0"/>
              <a:t> 1-3 mal die Woche</a:t>
            </a:r>
            <a:r>
              <a:rPr lang="ru-RU" sz="1600" b="1" dirty="0"/>
              <a:t>/1-3 раза в неделю.</a:t>
            </a:r>
            <a:r>
              <a:rPr lang="de-DE" sz="1600" b="1" dirty="0"/>
              <a:t>	</a:t>
            </a:r>
            <a:endParaRPr lang="ru-RU" sz="1600" b="1" dirty="0"/>
          </a:p>
          <a:p>
            <a:r>
              <a:rPr lang="ru-RU" sz="1600" b="1" dirty="0"/>
              <a:t>2.</a:t>
            </a:r>
            <a:r>
              <a:rPr lang="de-DE" sz="1600" b="1" dirty="0"/>
              <a:t> Mehr als 3 mal die Woche</a:t>
            </a:r>
            <a:r>
              <a:rPr lang="ru-RU" sz="1600" b="1" dirty="0"/>
              <a:t>/ более 3 раз в неделю</a:t>
            </a:r>
            <a:r>
              <a:rPr lang="de-DE" dirty="0"/>
              <a:t>		</a:t>
            </a:r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E6C6D7BE-DD89-4D2E-AD21-8E6739372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331" y="635000"/>
            <a:ext cx="9237533" cy="151841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3100" dirty="0"/>
              <a:t>23.</a:t>
            </a:r>
            <a:r>
              <a:rPr lang="de-DE" sz="3100" dirty="0"/>
              <a:t> Wie oft in der Woche übst du dein Hobby </a:t>
            </a:r>
            <a:r>
              <a:rPr lang="de-DE" sz="3100" dirty="0" smtClean="0"/>
              <a:t>aus?</a:t>
            </a:r>
            <a:r>
              <a:rPr lang="de-DE" sz="3100" dirty="0"/>
              <a:t> </a:t>
            </a:r>
            <a:r>
              <a:rPr lang="ru-RU" sz="3100" dirty="0" smtClean="0"/>
              <a:t>Сколько </a:t>
            </a:r>
            <a:r>
              <a:rPr lang="ru-RU" sz="3100" dirty="0"/>
              <a:t>времени в неделю ты 	посвящаешь своему хобби?</a:t>
            </a:r>
            <a:r>
              <a:rPr lang="de-DE" sz="3600" dirty="0"/>
              <a:t>	</a:t>
            </a:r>
            <a:r>
              <a:rPr lang="de-DE" dirty="0"/>
              <a:t>		</a:t>
            </a:r>
            <a:br>
              <a:rPr lang="de-DE" dirty="0"/>
            </a:b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FB95038-6299-4D7D-BB9E-5D594EC87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682" y="2313432"/>
            <a:ext cx="4267570" cy="84741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FF4A4E0-7ACC-4F4C-BC07-AF156393B7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815" y="3143250"/>
            <a:ext cx="3778263" cy="24736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9B5F240-05E5-4C97-8CF1-0C63BCAED34E}"/>
              </a:ext>
            </a:extLst>
          </p:cNvPr>
          <p:cNvSpPr txBox="1"/>
          <p:nvPr/>
        </p:nvSpPr>
        <p:spPr>
          <a:xfrm>
            <a:off x="5964682" y="5740400"/>
            <a:ext cx="484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3.</a:t>
            </a:r>
            <a:r>
              <a:rPr lang="de-DE" b="1" dirty="0"/>
              <a:t> Jeden Tag in der Woche</a:t>
            </a:r>
            <a:r>
              <a:rPr lang="ru-RU" b="1" dirty="0"/>
              <a:t>/каждый день</a:t>
            </a:r>
            <a:r>
              <a:rPr lang="de-DE" dirty="0"/>
              <a:t>	</a:t>
            </a:r>
            <a:r>
              <a:rPr lang="ru-RU" dirty="0"/>
              <a:t> </a:t>
            </a:r>
          </a:p>
        </p:txBody>
      </p:sp>
      <p:pic>
        <p:nvPicPr>
          <p:cNvPr id="14" name="Объект 13">
            <a:extLst>
              <a:ext uri="{FF2B5EF4-FFF2-40B4-BE49-F238E27FC236}">
                <a16:creationId xmlns="" xmlns:a16="http://schemas.microsoft.com/office/drawing/2014/main" id="{175AE355-5416-4372-BC4B-290A39721D2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6547519" y="3160849"/>
            <a:ext cx="3524260" cy="2353965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166" y="222321"/>
            <a:ext cx="44688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180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03BD49A-B4DC-47C9-9454-B66460234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0600" y="5715374"/>
            <a:ext cx="4164584" cy="1142626"/>
          </a:xfrm>
        </p:spPr>
        <p:txBody>
          <a:bodyPr/>
          <a:lstStyle/>
          <a:p>
            <a:r>
              <a:rPr lang="ru-RU" b="1" dirty="0"/>
              <a:t>1. </a:t>
            </a:r>
            <a:r>
              <a:rPr lang="en-US" b="1" dirty="0"/>
              <a:t>Ja</a:t>
            </a:r>
            <a:r>
              <a:rPr lang="ru-RU" b="1" dirty="0"/>
              <a:t>/Да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E5AE7E2-5DE9-4A73-9A1F-F1F2FA9FA2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1395" y="5715374"/>
            <a:ext cx="4356100" cy="1142626"/>
          </a:xfrm>
        </p:spPr>
        <p:txBody>
          <a:bodyPr/>
          <a:lstStyle/>
          <a:p>
            <a:r>
              <a:rPr lang="ru-RU" b="1" dirty="0"/>
              <a:t>2.</a:t>
            </a:r>
            <a:r>
              <a:rPr lang="en-US" b="1" dirty="0"/>
              <a:t> </a:t>
            </a:r>
            <a:r>
              <a:rPr lang="en-US" b="1" dirty="0" err="1"/>
              <a:t>Nein</a:t>
            </a:r>
            <a:r>
              <a:rPr lang="ru-RU" b="1" dirty="0"/>
              <a:t>/ Нет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987B2C70-8CE2-425D-B546-B56B3F27E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69" y="1052583"/>
            <a:ext cx="9578727" cy="1185649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100" dirty="0"/>
              <a:t>24. </a:t>
            </a:r>
            <a:r>
              <a:rPr lang="de-DE" sz="3100" dirty="0"/>
              <a:t>Ist dein Hobby mit Kosten verbunden?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Связано ли твое хобби с	материальными затратами?</a:t>
            </a:r>
            <a:r>
              <a:rPr lang="de-DE" sz="3100" dirty="0"/>
              <a:t>	</a:t>
            </a:r>
            <a:r>
              <a:rPr lang="de-DE" dirty="0"/>
              <a:t>		</a:t>
            </a:r>
            <a:br>
              <a:rPr lang="de-DE" dirty="0"/>
            </a:b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5E1DEE8-911B-4D46-9F80-4FD605E6E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715" y="2497980"/>
            <a:ext cx="4267570" cy="84741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57052A6-C1F6-45DC-827A-2011F6B37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198" y="2497979"/>
            <a:ext cx="4273666" cy="84741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9343C66-CE2F-43AB-AC72-BF9956C1E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071" y="3177743"/>
            <a:ext cx="3574021" cy="253763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4793DD6-5849-4481-B1AE-DB9EEFCF5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8756" y="3200661"/>
            <a:ext cx="3304674" cy="2514713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687" y="372447"/>
            <a:ext cx="44688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0076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56134B93-FE88-42E0-A3E6-E3B2C7B674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Russische</a:t>
            </a:r>
            <a:r>
              <a:rPr lang="en-US" dirty="0"/>
              <a:t> </a:t>
            </a:r>
            <a:r>
              <a:rPr lang="en-US" dirty="0" err="1"/>
              <a:t>studenten</a:t>
            </a:r>
            <a:r>
              <a:rPr lang="ru-RU" dirty="0"/>
              <a:t>/ русские студенты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97F2FF8-D9C2-4B40-9157-F3A8301CA0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Eltern/ </a:t>
            </a:r>
            <a:r>
              <a:rPr lang="ru-RU" dirty="0"/>
              <a:t>Родители</a:t>
            </a:r>
          </a:p>
          <a:p>
            <a:r>
              <a:rPr lang="de-DE" dirty="0"/>
              <a:t>Ich/ </a:t>
            </a:r>
            <a:r>
              <a:rPr lang="ru-RU" dirty="0"/>
              <a:t>Я</a:t>
            </a:r>
          </a:p>
          <a:p>
            <a:r>
              <a:rPr lang="de-DE" dirty="0"/>
              <a:t>Mutter/ </a:t>
            </a:r>
            <a:r>
              <a:rPr lang="ru-RU" dirty="0"/>
              <a:t>Мама</a:t>
            </a:r>
          </a:p>
          <a:p>
            <a:r>
              <a:rPr lang="de-DE" dirty="0"/>
              <a:t>Vater/ </a:t>
            </a:r>
            <a:r>
              <a:rPr lang="ru-RU" dirty="0"/>
              <a:t>Папа</a:t>
            </a:r>
          </a:p>
          <a:p>
            <a:r>
              <a:rPr lang="de-DE" dirty="0"/>
              <a:t>Nebenjob/ </a:t>
            </a:r>
            <a:r>
              <a:rPr lang="ru-RU" dirty="0"/>
              <a:t>Работодатель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0F02946-5DC3-4892-81EF-6DBC1A6CF5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83474" y="2092372"/>
            <a:ext cx="4253484" cy="3384550"/>
          </a:xfrm>
        </p:spPr>
        <p:txBody>
          <a:bodyPr>
            <a:noAutofit/>
          </a:bodyPr>
          <a:lstStyle/>
          <a:p>
            <a:r>
              <a:rPr lang="de-DE" dirty="0"/>
              <a:t>Eltern</a:t>
            </a:r>
            <a:r>
              <a:rPr lang="ru-RU" dirty="0"/>
              <a:t>/ Родители</a:t>
            </a:r>
          </a:p>
          <a:p>
            <a:r>
              <a:rPr lang="de-DE" dirty="0"/>
              <a:t>Ich</a:t>
            </a:r>
            <a:r>
              <a:rPr lang="ru-RU" dirty="0"/>
              <a:t>/ Я</a:t>
            </a:r>
            <a:endParaRPr lang="de-DE" dirty="0"/>
          </a:p>
          <a:p>
            <a:r>
              <a:rPr lang="de-DE" dirty="0"/>
              <a:t>Ich &amp; Familie</a:t>
            </a:r>
            <a:r>
              <a:rPr lang="ru-RU" dirty="0"/>
              <a:t>/ Я и семья</a:t>
            </a:r>
            <a:endParaRPr lang="de-DE" dirty="0"/>
          </a:p>
          <a:p>
            <a:r>
              <a:rPr lang="de-DE" dirty="0"/>
              <a:t>Mutter</a:t>
            </a:r>
            <a:r>
              <a:rPr lang="ru-RU" dirty="0"/>
              <a:t>/ Мама</a:t>
            </a:r>
            <a:endParaRPr lang="de-DE" dirty="0"/>
          </a:p>
          <a:p>
            <a:r>
              <a:rPr lang="de-DE" dirty="0"/>
              <a:t>Vater</a:t>
            </a:r>
            <a:r>
              <a:rPr lang="ru-RU" dirty="0"/>
              <a:t>/ Папа</a:t>
            </a:r>
            <a:endParaRPr lang="de-DE" dirty="0"/>
          </a:p>
          <a:p>
            <a:r>
              <a:rPr lang="de-DE" dirty="0"/>
              <a:t>Großeltern</a:t>
            </a:r>
            <a:r>
              <a:rPr lang="ru-RU" dirty="0"/>
              <a:t>/ Бабушки и дедушки</a:t>
            </a:r>
            <a:endParaRPr lang="de-DE" dirty="0"/>
          </a:p>
          <a:p>
            <a:r>
              <a:rPr lang="de-DE" dirty="0"/>
              <a:t>Nebenjob</a:t>
            </a:r>
            <a:r>
              <a:rPr lang="ru-RU" dirty="0"/>
              <a:t>/ Работодатель</a:t>
            </a:r>
            <a:endParaRPr lang="de-DE" dirty="0"/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399BF57-93F8-4D36-BBE1-D191EC8CB0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dirty="0" smtClean="0"/>
              <a:t>/</a:t>
            </a:r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9330BAB6-4C44-45BD-8785-06287B5FD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Falls ja, wer finanziert dein </a:t>
            </a:r>
            <a:r>
              <a:rPr lang="de-DE" dirty="0"/>
              <a:t>H</a:t>
            </a:r>
            <a:r>
              <a:rPr lang="de-DE" dirty="0" smtClean="0"/>
              <a:t>obby</a:t>
            </a:r>
            <a:r>
              <a:rPr lang="de-DE" dirty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7821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A0B378C-CA9E-4E52-AF67-C7C4C443D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02816" y="5908554"/>
            <a:ext cx="4507484" cy="1002926"/>
          </a:xfrm>
        </p:spPr>
        <p:txBody>
          <a:bodyPr/>
          <a:lstStyle/>
          <a:p>
            <a:r>
              <a:rPr lang="de-DE" dirty="0"/>
              <a:t>1. Ja/</a:t>
            </a:r>
            <a:r>
              <a:rPr lang="ru-RU" dirty="0"/>
              <a:t>Да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A5F65E8-C7DA-48ED-9320-C88859C98A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0300" y="5904689"/>
            <a:ext cx="4330700" cy="1002926"/>
          </a:xfrm>
        </p:spPr>
        <p:txBody>
          <a:bodyPr/>
          <a:lstStyle/>
          <a:p>
            <a:r>
              <a:rPr lang="de-DE" dirty="0"/>
              <a:t>2. Nein/ </a:t>
            </a:r>
            <a:r>
              <a:rPr lang="ru-RU" dirty="0"/>
              <a:t>Нет</a:t>
            </a:r>
          </a:p>
          <a:p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97721883-DFCB-4F35-8E2B-1B2C33A3E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16" y="926910"/>
            <a:ext cx="7903464" cy="970128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25. </a:t>
            </a:r>
            <a:r>
              <a:rPr lang="de-DE" sz="3100" dirty="0"/>
              <a:t>Verdienst du mit deinem Hobby Geld?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Зарабатываешь ли ты деньги на своем увлечении?</a:t>
            </a:r>
            <a:r>
              <a:rPr lang="de-DE" dirty="0"/>
              <a:t>	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2D0E01C-EFAD-4D23-A3CC-0B714E4DA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375" y="3154405"/>
            <a:ext cx="3860748" cy="27522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046AC6F-BB75-4B8E-9902-9891C64E0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515" y="2305056"/>
            <a:ext cx="4267570" cy="84741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4119595-BA7F-4D69-9EC2-90AB846A8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667" y="2305056"/>
            <a:ext cx="4273666" cy="84741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DBC7D6C-4D62-4F54-B905-CB5FB7C417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0" y="3144742"/>
            <a:ext cx="3658799" cy="2756082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324" y="181379"/>
            <a:ext cx="44688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6693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357188" y="3056256"/>
            <a:ext cx="2218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/>
              <a:t>Diskussion</a:t>
            </a:r>
            <a:endParaRPr lang="de-DE" sz="3600" b="1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7192328" y="186129"/>
            <a:ext cx="4793069" cy="562212"/>
            <a:chOff x="7192328" y="186129"/>
            <a:chExt cx="4793069" cy="562212"/>
          </a:xfrm>
        </p:grpSpPr>
        <p:pic>
          <p:nvPicPr>
            <p:cNvPr id="7" name="Picture 2" descr="Stiftung Deutsch-Russischer Jugendaustausch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349"/>
            <a:stretch/>
          </p:blipFill>
          <p:spPr bwMode="auto">
            <a:xfrm>
              <a:off x="7192328" y="226125"/>
              <a:ext cx="2529573" cy="463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Grafik 1" descr="Beschreibung: Logo RRB">
              <a:extLst>
                <a:ext uri="{FF2B5EF4-FFF2-40B4-BE49-F238E27FC236}">
                  <a16:creationId xmlns="" xmlns:a16="http://schemas.microsoft.com/office/drawing/2014/main" id="{05F34970-03B9-4A74-ABD0-DC59AEA55C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2897" y="186129"/>
              <a:ext cx="952500" cy="50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86" b="17500"/>
            <a:stretch/>
          </p:blipFill>
          <p:spPr bwMode="auto">
            <a:xfrm rot="-21600000">
              <a:off x="9546998" y="188782"/>
              <a:ext cx="1485899" cy="55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0934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434840" y="441960"/>
            <a:ext cx="1472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/>
              <a:t>Fragen</a:t>
            </a:r>
            <a:endParaRPr lang="de-DE" sz="36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612356" y="1622487"/>
            <a:ext cx="9109545" cy="3894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lnSpc>
                <a:spcPct val="200000"/>
              </a:lnSpc>
              <a:buAutoNum type="arabicPeriod"/>
            </a:pPr>
            <a:r>
              <a:rPr lang="de-DE" sz="3200" dirty="0" smtClean="0"/>
              <a:t>Wie </a:t>
            </a:r>
            <a:r>
              <a:rPr lang="de-DE" sz="3200" dirty="0"/>
              <a:t>viele Stunden am Tag verbringst du am Handy</a:t>
            </a:r>
            <a:r>
              <a:rPr lang="de-DE" sz="3200" dirty="0" smtClean="0"/>
              <a:t>?</a:t>
            </a:r>
          </a:p>
          <a:p>
            <a:pPr marL="342900" indent="-342900">
              <a:lnSpc>
                <a:spcPct val="200000"/>
              </a:lnSpc>
              <a:buFontTx/>
              <a:buAutoNum type="arabicPeriod"/>
            </a:pPr>
            <a:r>
              <a:rPr lang="de-DE" sz="3200" dirty="0"/>
              <a:t>Welche sozialen Netzwerke nutzt du</a:t>
            </a:r>
            <a:r>
              <a:rPr lang="de-DE" sz="3200" dirty="0" smtClean="0"/>
              <a:t>?</a:t>
            </a:r>
            <a:endParaRPr lang="de-DE" sz="3200" dirty="0"/>
          </a:p>
          <a:p>
            <a:pPr marL="342900" lvl="0" indent="-342900">
              <a:lnSpc>
                <a:spcPct val="200000"/>
              </a:lnSpc>
              <a:buAutoNum type="arabicPeriod"/>
            </a:pPr>
            <a:r>
              <a:rPr lang="de-DE" sz="3200" dirty="0"/>
              <a:t>Welche Musikrichtung hörst du</a:t>
            </a:r>
            <a:r>
              <a:rPr lang="de-DE" sz="3200" dirty="0" smtClean="0"/>
              <a:t>?</a:t>
            </a:r>
          </a:p>
          <a:p>
            <a:pPr marL="342900" lvl="0" indent="-342900">
              <a:lnSpc>
                <a:spcPct val="200000"/>
              </a:lnSpc>
              <a:buAutoNum type="arabicPeriod"/>
            </a:pPr>
            <a:r>
              <a:rPr lang="de-DE" sz="3200" dirty="0"/>
              <a:t>Was genau siehst du dir im Fernsehen an</a:t>
            </a:r>
            <a:r>
              <a:rPr lang="de-DE" sz="3200" dirty="0" smtClean="0"/>
              <a:t>?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7192328" y="186129"/>
            <a:ext cx="4793069" cy="562212"/>
            <a:chOff x="7192328" y="186129"/>
            <a:chExt cx="4793069" cy="562212"/>
          </a:xfrm>
        </p:grpSpPr>
        <p:pic>
          <p:nvPicPr>
            <p:cNvPr id="5" name="Picture 2" descr="Stiftung Deutsch-Russischer Jugendaustausch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349"/>
            <a:stretch/>
          </p:blipFill>
          <p:spPr bwMode="auto">
            <a:xfrm>
              <a:off x="7192328" y="226125"/>
              <a:ext cx="2529573" cy="463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Grafik 1" descr="Beschreibung: Logo RRB">
              <a:extLst>
                <a:ext uri="{FF2B5EF4-FFF2-40B4-BE49-F238E27FC236}">
                  <a16:creationId xmlns="" xmlns:a16="http://schemas.microsoft.com/office/drawing/2014/main" id="{05F34970-03B9-4A74-ABD0-DC59AEA55C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2897" y="186129"/>
              <a:ext cx="952500" cy="50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86" b="17500"/>
            <a:stretch/>
          </p:blipFill>
          <p:spPr bwMode="auto">
            <a:xfrm rot="-21600000">
              <a:off x="9546998" y="188782"/>
              <a:ext cx="1485899" cy="55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3423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00251" y="1239899"/>
            <a:ext cx="9951763" cy="48789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de-DE" sz="3200" dirty="0" smtClean="0"/>
              <a:t>5. Welches </a:t>
            </a:r>
            <a:r>
              <a:rPr lang="de-DE" sz="3200" dirty="0"/>
              <a:t>Kommunikationsmedium nutzt du?</a:t>
            </a:r>
          </a:p>
          <a:p>
            <a:pPr>
              <a:lnSpc>
                <a:spcPct val="200000"/>
              </a:lnSpc>
            </a:pPr>
            <a:r>
              <a:rPr lang="de-DE" sz="3200" dirty="0" smtClean="0"/>
              <a:t>6. Denkst </a:t>
            </a:r>
            <a:r>
              <a:rPr lang="de-DE" sz="3200" dirty="0"/>
              <a:t>du, dass die neuen Medien unsere Denkweise </a:t>
            </a:r>
            <a:endParaRPr lang="de-DE" sz="3200" dirty="0" smtClean="0"/>
          </a:p>
          <a:p>
            <a:pPr>
              <a:lnSpc>
                <a:spcPct val="200000"/>
              </a:lnSpc>
            </a:pPr>
            <a:r>
              <a:rPr lang="de-DE" sz="3200" dirty="0" smtClean="0"/>
              <a:t>    beeinflussen</a:t>
            </a:r>
            <a:r>
              <a:rPr lang="de-DE" sz="3200" dirty="0"/>
              <a:t>?</a:t>
            </a:r>
          </a:p>
          <a:p>
            <a:pPr>
              <a:lnSpc>
                <a:spcPct val="200000"/>
              </a:lnSpc>
            </a:pPr>
            <a:r>
              <a:rPr lang="de-DE" sz="3200" dirty="0" smtClean="0"/>
              <a:t>7. Bist </a:t>
            </a:r>
            <a:r>
              <a:rPr lang="de-DE" sz="3200" dirty="0"/>
              <a:t>du gerne mit deiner Familie zusammen?</a:t>
            </a:r>
          </a:p>
          <a:p>
            <a:pPr>
              <a:lnSpc>
                <a:spcPct val="200000"/>
              </a:lnSpc>
            </a:pPr>
            <a:r>
              <a:rPr lang="de-DE" sz="3200" dirty="0" smtClean="0"/>
              <a:t>8. Erfüllst </a:t>
            </a:r>
            <a:r>
              <a:rPr lang="de-DE" sz="3200" dirty="0"/>
              <a:t>du die Aufträge, die deine Eltern für dich haben</a:t>
            </a:r>
            <a:r>
              <a:rPr lang="de-DE" sz="3200" dirty="0" smtClean="0"/>
              <a:t>?</a:t>
            </a:r>
            <a:endParaRPr lang="de-DE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467" y="380692"/>
            <a:ext cx="4792662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37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64024" y="1132764"/>
            <a:ext cx="12192000" cy="4878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de-DE" sz="3200" dirty="0" smtClean="0"/>
              <a:t>9. Wie </a:t>
            </a:r>
            <a:r>
              <a:rPr lang="de-DE" sz="3200" dirty="0"/>
              <a:t>oft verbringst du Zeit mit deiner Familie?</a:t>
            </a:r>
          </a:p>
          <a:p>
            <a:pPr>
              <a:lnSpc>
                <a:spcPct val="200000"/>
              </a:lnSpc>
            </a:pPr>
            <a:r>
              <a:rPr lang="de-DE" sz="3200" dirty="0" smtClean="0"/>
              <a:t>10. Wie </a:t>
            </a:r>
            <a:r>
              <a:rPr lang="de-DE" sz="3200" dirty="0"/>
              <a:t>viele Stunden in der Woche verbringst du mit den </a:t>
            </a:r>
            <a:r>
              <a:rPr lang="de-DE" sz="3200" dirty="0" smtClean="0"/>
              <a:t>            	Hausaufgaben</a:t>
            </a:r>
            <a:r>
              <a:rPr lang="de-DE" sz="3200" dirty="0"/>
              <a:t>?</a:t>
            </a:r>
          </a:p>
          <a:p>
            <a:pPr>
              <a:lnSpc>
                <a:spcPct val="200000"/>
              </a:lnSpc>
            </a:pPr>
            <a:r>
              <a:rPr lang="de-DE" sz="3200" dirty="0" smtClean="0"/>
              <a:t>11. Hast </a:t>
            </a:r>
            <a:r>
              <a:rPr lang="de-DE" sz="3200" dirty="0"/>
              <a:t>du ein </a:t>
            </a:r>
            <a:r>
              <a:rPr lang="de-DE" sz="3200" dirty="0" smtClean="0"/>
              <a:t>Hobby?</a:t>
            </a:r>
          </a:p>
          <a:p>
            <a:pPr>
              <a:lnSpc>
                <a:spcPct val="200000"/>
              </a:lnSpc>
            </a:pPr>
            <a:r>
              <a:rPr lang="de-DE" sz="3200" dirty="0" smtClean="0"/>
              <a:t>12. Womit </a:t>
            </a:r>
            <a:r>
              <a:rPr lang="de-DE" sz="3200" dirty="0"/>
              <a:t>hat dein Hobby zu tun</a:t>
            </a:r>
            <a:r>
              <a:rPr lang="de-DE" sz="3200" dirty="0" smtClean="0"/>
              <a:t>?</a:t>
            </a:r>
            <a:endParaRPr lang="de-DE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228" y="421636"/>
            <a:ext cx="4792662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16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545910" y="1389141"/>
            <a:ext cx="1219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de-DE" sz="3200" dirty="0" smtClean="0"/>
              <a:t>13. Wie </a:t>
            </a:r>
            <a:r>
              <a:rPr lang="de-DE" sz="3200" dirty="0"/>
              <a:t>oft in der Woche übst du dein Hobby aus?</a:t>
            </a:r>
          </a:p>
          <a:p>
            <a:pPr lvl="0">
              <a:lnSpc>
                <a:spcPct val="200000"/>
              </a:lnSpc>
            </a:pPr>
            <a:r>
              <a:rPr lang="de-DE" sz="3200" dirty="0" smtClean="0"/>
              <a:t>14. Wie </a:t>
            </a:r>
            <a:r>
              <a:rPr lang="de-DE" sz="3200" dirty="0"/>
              <a:t>oft in der Woche übst du dein Hobby aus?</a:t>
            </a:r>
          </a:p>
          <a:p>
            <a:pPr lvl="0">
              <a:lnSpc>
                <a:spcPct val="150000"/>
              </a:lnSpc>
            </a:pPr>
            <a:r>
              <a:rPr lang="de-DE" sz="3200" dirty="0" smtClean="0"/>
              <a:t>15. Reden deine Eltern oft mit dir, z.B. über deinen Alltag und deine  	Gefühle?</a:t>
            </a:r>
            <a:endParaRPr lang="de-DE" sz="3200" dirty="0"/>
          </a:p>
          <a:p>
            <a:pPr lvl="0">
              <a:lnSpc>
                <a:spcPct val="200000"/>
              </a:lnSpc>
            </a:pPr>
            <a:r>
              <a:rPr lang="de-DE" sz="3200" dirty="0" smtClean="0"/>
              <a:t>16. Welche </a:t>
            </a:r>
            <a:r>
              <a:rPr lang="de-DE" sz="3200" dirty="0"/>
              <a:t>Traditionen gibt es in deiner Familie</a:t>
            </a:r>
            <a:r>
              <a:rPr lang="de-DE" sz="3200" dirty="0" smtClean="0"/>
              <a:t>?</a:t>
            </a:r>
            <a:endParaRPr lang="de-DE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72" y="435283"/>
            <a:ext cx="4792662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32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13899" y="1036613"/>
            <a:ext cx="12192000" cy="4878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de-DE" sz="3200" dirty="0" smtClean="0"/>
              <a:t>17. Konsumierst </a:t>
            </a:r>
            <a:r>
              <a:rPr lang="de-DE" sz="3200" dirty="0"/>
              <a:t>du Zigaretten?</a:t>
            </a:r>
          </a:p>
          <a:p>
            <a:pPr lvl="0">
              <a:lnSpc>
                <a:spcPct val="200000"/>
              </a:lnSpc>
            </a:pPr>
            <a:r>
              <a:rPr lang="de-DE" sz="3200" dirty="0" smtClean="0"/>
              <a:t>18. Trinkst </a:t>
            </a:r>
            <a:r>
              <a:rPr lang="de-DE" sz="3200" dirty="0"/>
              <a:t>du Alkohol?</a:t>
            </a:r>
          </a:p>
          <a:p>
            <a:pPr>
              <a:lnSpc>
                <a:spcPct val="200000"/>
              </a:lnSpc>
            </a:pPr>
            <a:r>
              <a:rPr lang="de-DE" sz="3200" dirty="0" smtClean="0"/>
              <a:t>19. Wieviel </a:t>
            </a:r>
            <a:r>
              <a:rPr lang="de-DE" sz="3200" dirty="0"/>
              <a:t>Stunden am Tag spielst du Computerspiele?</a:t>
            </a:r>
          </a:p>
          <a:p>
            <a:pPr lvl="0">
              <a:lnSpc>
                <a:spcPct val="200000"/>
              </a:lnSpc>
            </a:pPr>
            <a:r>
              <a:rPr lang="de-DE" sz="3200" dirty="0" smtClean="0"/>
              <a:t>20. Wie </a:t>
            </a:r>
            <a:r>
              <a:rPr lang="de-DE" sz="3200" dirty="0"/>
              <a:t>häufig in der Woche triffst du dich mit Freunden?</a:t>
            </a:r>
          </a:p>
          <a:p>
            <a:pPr lvl="0">
              <a:lnSpc>
                <a:spcPct val="200000"/>
              </a:lnSpc>
            </a:pPr>
            <a:r>
              <a:rPr lang="de-DE" sz="3200" dirty="0" smtClean="0"/>
              <a:t>21. Was </a:t>
            </a:r>
            <a:r>
              <a:rPr lang="de-DE" sz="3200" dirty="0"/>
              <a:t>unternimmst du mit deinen Freunden</a:t>
            </a:r>
            <a:r>
              <a:rPr lang="de-DE" sz="3200" dirty="0" smtClean="0"/>
              <a:t>?</a:t>
            </a:r>
            <a:endParaRPr lang="de-DE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42" y="476226"/>
            <a:ext cx="4792662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1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49847" y="646940"/>
            <a:ext cx="11842153" cy="698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de-DE" sz="3200" dirty="0" smtClean="0"/>
              <a:t>22. Was </a:t>
            </a:r>
            <a:r>
              <a:rPr lang="de-DE" sz="3200" dirty="0"/>
              <a:t>machst du auf der Toilette? </a:t>
            </a:r>
            <a:r>
              <a:rPr lang="de-DE" sz="3200" dirty="0">
                <a:sym typeface="Wingdings" panose="05000000000000000000" pitchFamily="2" charset="2"/>
              </a:rPr>
              <a:t></a:t>
            </a:r>
          </a:p>
          <a:p>
            <a:pPr lvl="0">
              <a:lnSpc>
                <a:spcPct val="200000"/>
              </a:lnSpc>
            </a:pPr>
            <a:r>
              <a:rPr lang="de-DE" sz="3200" dirty="0" smtClean="0"/>
              <a:t>23. Besuchst </a:t>
            </a:r>
            <a:r>
              <a:rPr lang="de-DE" sz="3200" dirty="0"/>
              <a:t>du Fast-Food Restaurants?</a:t>
            </a:r>
          </a:p>
          <a:p>
            <a:pPr>
              <a:lnSpc>
                <a:spcPct val="150000"/>
              </a:lnSpc>
            </a:pPr>
            <a:r>
              <a:rPr lang="de-DE" sz="3200" dirty="0" smtClean="0"/>
              <a:t>24. Wie </a:t>
            </a:r>
            <a:r>
              <a:rPr lang="de-DE" sz="3200" dirty="0"/>
              <a:t>oft besuchst du kulturelle Veranstaltungen (Theater, Museen, </a:t>
            </a:r>
            <a:endParaRPr lang="de-DE" sz="3200" dirty="0" smtClean="0"/>
          </a:p>
          <a:p>
            <a:pPr>
              <a:lnSpc>
                <a:spcPct val="150000"/>
              </a:lnSpc>
            </a:pPr>
            <a:r>
              <a:rPr lang="de-DE" sz="3200" dirty="0" smtClean="0"/>
              <a:t>        Kino</a:t>
            </a:r>
            <a:r>
              <a:rPr lang="de-DE" sz="3200" dirty="0"/>
              <a:t>, Ausstellungen </a:t>
            </a:r>
            <a:r>
              <a:rPr lang="de-DE" sz="3200" dirty="0" smtClean="0"/>
              <a:t>…)?</a:t>
            </a:r>
          </a:p>
          <a:p>
            <a:pPr lvl="0">
              <a:lnSpc>
                <a:spcPct val="200000"/>
              </a:lnSpc>
            </a:pPr>
            <a:r>
              <a:rPr lang="de-DE" sz="3200" dirty="0" smtClean="0"/>
              <a:t>25. Verdienst </a:t>
            </a:r>
            <a:r>
              <a:rPr lang="de-DE" sz="3200" dirty="0"/>
              <a:t>du mit deinem Hobby Geld?</a:t>
            </a:r>
          </a:p>
          <a:p>
            <a:pPr>
              <a:lnSpc>
                <a:spcPct val="200000"/>
              </a:lnSpc>
            </a:pPr>
            <a:r>
              <a:rPr lang="de-DE" sz="3200" dirty="0" smtClean="0"/>
              <a:t>26. Alter/Geschlecht</a:t>
            </a:r>
            <a:endParaRPr lang="de-DE" sz="3200" dirty="0"/>
          </a:p>
          <a:p>
            <a:pPr marL="342900" indent="-342900">
              <a:lnSpc>
                <a:spcPct val="200000"/>
              </a:lnSpc>
              <a:buFontTx/>
              <a:buAutoNum type="arabicPeriod"/>
            </a:pPr>
            <a:endParaRPr lang="de-DE" sz="3200" dirty="0"/>
          </a:p>
          <a:p>
            <a:endParaRPr lang="de-DE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103" y="367873"/>
            <a:ext cx="4792662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21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765</Words>
  <Application>Microsoft Office PowerPoint</Application>
  <PresentationFormat>Benutzerdefiniert</PresentationFormat>
  <Paragraphs>140</Paragraphs>
  <Slides>37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38" baseType="lpstr">
      <vt:lpstr>Тема 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1. Сколько часов в день ты пользуешься сотовым телефоном? Wie viele Stunden am Tag verbringst du Zeit am Handy?</vt:lpstr>
      <vt:lpstr>2. Какие социальные сети ты используешь? Welche sozialen Netzwerke nutzt du? </vt:lpstr>
      <vt:lpstr>3. Музыку каких стилей/направлений ты слушаешь? Welche Musik hörst du?</vt:lpstr>
      <vt:lpstr>4. Что ты смотришь по телевизору? Was genau siehst du dir im Fernsehen an?</vt:lpstr>
      <vt:lpstr>5. Какими средствами коммуникации ты пользуешься? Welche Kommunikationsmedien nutzt du?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11.Какие традиции есть в твоей семье?  Welche Traditionen gibt es in deiner Familie?  </vt:lpstr>
      <vt:lpstr>12.Куришь ли ты сигареты?  Konsumierst du Zigaretten? </vt:lpstr>
      <vt:lpstr>13.Употребляешь ли ты алкогольные напитки?  Trinkst du Alkohol?</vt:lpstr>
      <vt:lpstr> 14.Сколько часов в день ты играешь в компьютерные игры?  Wie viele Stunden am Tag spielst du Computerspiele?</vt:lpstr>
      <vt:lpstr> 15.Сколько раз в неделю ты встречаешься с друзьями?  Wie häufig in der Woche triffst du dich mit Freunden?</vt:lpstr>
      <vt:lpstr>16. Was unternimmst du mit deinen Freunden? Как вы с друзьями проводите время?</vt:lpstr>
      <vt:lpstr>17. Was machst du auf der Toilette? Что ты делаешь в туалете?</vt:lpstr>
      <vt:lpstr>     18. Besuchst du Fast-Food Restaurants? Посещаешь ли ты рестораны с фастфудом?</vt:lpstr>
      <vt:lpstr>    19. Wie oft besuchst du kulturelle Veranstaltungen? Как часто ты посещаешь культурные мероприятия (театры, музеи, кино, выставки)?</vt:lpstr>
      <vt:lpstr>20. Wie viele Stunden in der Woche verbringt du mit den Hausaufgaben? Сколько часов в неделю ты тратишь на подготовку домашних заданий?</vt:lpstr>
      <vt:lpstr>21. Hast du ein Hobby? У тебя есть хобби?</vt:lpstr>
      <vt:lpstr>22. Womit hat dein Hobby zu tun? Какого рода хобби ты увлекаешься?    </vt:lpstr>
      <vt:lpstr>PowerPoint-Präsentation</vt:lpstr>
      <vt:lpstr>  23. Wie oft in der Woche übst du dein Hobby aus? Сколько времени в неделю ты  посвящаешь своему хобби?    </vt:lpstr>
      <vt:lpstr> 24. Ist dein Hobby mit Kosten verbunden? Связано ли твое хобби с материальными затратами?    </vt:lpstr>
      <vt:lpstr>Falls ja, wer finanziert dein Hobby?</vt:lpstr>
      <vt:lpstr>25. Verdienst du mit deinem Hobby Geld? Зарабатываешь ли ты деньги на своем увлечении? 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Студент</dc:creator>
  <cp:lastModifiedBy>genia</cp:lastModifiedBy>
  <cp:revision>36</cp:revision>
  <cp:lastPrinted>2017-11-24T08:55:38Z</cp:lastPrinted>
  <dcterms:created xsi:type="dcterms:W3CDTF">2017-10-10T11:28:58Z</dcterms:created>
  <dcterms:modified xsi:type="dcterms:W3CDTF">2017-12-19T09:49:31Z</dcterms:modified>
</cp:coreProperties>
</file>